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258" r:id="rId2"/>
    <p:sldId id="259" r:id="rId3"/>
    <p:sldId id="262" r:id="rId4"/>
    <p:sldId id="291" r:id="rId5"/>
    <p:sldId id="293" r:id="rId6"/>
    <p:sldId id="285" r:id="rId7"/>
    <p:sldId id="268" r:id="rId8"/>
    <p:sldId id="271" r:id="rId9"/>
    <p:sldId id="294" r:id="rId10"/>
    <p:sldId id="298" r:id="rId11"/>
    <p:sldId id="286" r:id="rId12"/>
    <p:sldId id="303" r:id="rId13"/>
    <p:sldId id="304" r:id="rId14"/>
    <p:sldId id="269" r:id="rId15"/>
    <p:sldId id="280" r:id="rId16"/>
    <p:sldId id="287" r:id="rId17"/>
    <p:sldId id="272" r:id="rId18"/>
    <p:sldId id="288" r:id="rId19"/>
    <p:sldId id="305" r:id="rId20"/>
    <p:sldId id="300" r:id="rId21"/>
    <p:sldId id="301" r:id="rId22"/>
    <p:sldId id="273" r:id="rId23"/>
    <p:sldId id="289" r:id="rId24"/>
    <p:sldId id="296" r:id="rId25"/>
    <p:sldId id="307" r:id="rId26"/>
    <p:sldId id="274" r:id="rId27"/>
    <p:sldId id="275" r:id="rId28"/>
    <p:sldId id="276" r:id="rId29"/>
    <p:sldId id="284" r:id="rId30"/>
    <p:sldId id="302" r:id="rId31"/>
    <p:sldId id="256" r:id="rId32"/>
    <p:sldId id="299" r:id="rId33"/>
    <p:sldId id="257" r:id="rId34"/>
    <p:sldId id="308" r:id="rId35"/>
    <p:sldId id="309" r:id="rId36"/>
    <p:sldId id="260" r:id="rId37"/>
    <p:sldId id="261" r:id="rId38"/>
    <p:sldId id="263" r:id="rId39"/>
    <p:sldId id="265" r:id="rId40"/>
    <p:sldId id="266" r:id="rId41"/>
    <p:sldId id="267" r:id="rId42"/>
    <p:sldId id="310" r:id="rId43"/>
    <p:sldId id="311" r:id="rId44"/>
    <p:sldId id="270" r:id="rId45"/>
    <p:sldId id="312" r:id="rId46"/>
    <p:sldId id="313" r:id="rId47"/>
    <p:sldId id="314" r:id="rId48"/>
    <p:sldId id="315" r:id="rId49"/>
    <p:sldId id="316" r:id="rId50"/>
    <p:sldId id="317" r:id="rId51"/>
    <p:sldId id="277" r:id="rId52"/>
    <p:sldId id="278" r:id="rId53"/>
    <p:sldId id="279" r:id="rId54"/>
    <p:sldId id="318" r:id="rId55"/>
    <p:sldId id="281" r:id="rId56"/>
    <p:sldId id="282" r:id="rId57"/>
    <p:sldId id="283" r:id="rId58"/>
    <p:sldId id="319" r:id="rId59"/>
    <p:sldId id="320" r:id="rId60"/>
    <p:sldId id="321" r:id="rId61"/>
    <p:sldId id="322" r:id="rId62"/>
    <p:sldId id="323" r:id="rId63"/>
    <p:sldId id="324" r:id="rId64"/>
    <p:sldId id="290" r:id="rId65"/>
    <p:sldId id="325" r:id="rId66"/>
    <p:sldId id="292" r:id="rId67"/>
    <p:sldId id="326" r:id="rId68"/>
    <p:sldId id="295" r:id="rId69"/>
    <p:sldId id="297" r:id="rId70"/>
    <p:sldId id="32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13"/>
    <p:restoredTop sz="67755"/>
  </p:normalViewPr>
  <p:slideViewPr>
    <p:cSldViewPr snapToGrid="0">
      <p:cViewPr varScale="1">
        <p:scale>
          <a:sx n="84" d="100"/>
          <a:sy n="84" d="100"/>
        </p:scale>
        <p:origin x="137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custT="1"/>
      <dgm:spPr/>
      <dgm:t>
        <a:bodyPr/>
        <a:lstStyle/>
        <a:p>
          <a:r>
            <a:rPr lang="en-US" sz="3200" b="0" i="0" dirty="0"/>
            <a:t>A. Vantage Point &amp; Dataset Selection</a:t>
          </a:r>
          <a:endParaRPr lang="en-US" sz="3200"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custT="1"/>
      <dgm:spPr/>
      <dgm:t>
        <a:bodyPr/>
        <a:lstStyle/>
        <a:p>
          <a:r>
            <a:rPr lang="en-US" sz="3200" b="0" i="0" dirty="0"/>
            <a:t>B. Methodology</a:t>
          </a:r>
          <a:endParaRPr lang="en-US" sz="3200"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custT="1"/>
      <dgm:spPr/>
      <dgm:t>
        <a:bodyPr/>
        <a:lstStyle/>
        <a:p>
          <a:r>
            <a:rPr lang="en-US" sz="3200" b="0" i="0" dirty="0"/>
            <a:t>C. </a:t>
          </a:r>
          <a:r>
            <a:rPr lang="en-US" sz="3200" dirty="0"/>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custT="1"/>
      <dgm:spPr/>
      <dgm:t>
        <a:bodyPr/>
        <a:lstStyle/>
        <a:p>
          <a:r>
            <a:rPr lang="en-US" sz="3200" b="0" i="0" dirty="0"/>
            <a:t>D. Limitations</a:t>
          </a:r>
          <a:endParaRPr lang="en-US" sz="3200"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E6A45-9E32-402B-AEA7-29C5FAC8344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0E4A64D0-C4CF-4086-AB1F-2D27B5802DEF}">
      <dgm:prSet/>
      <dgm:spPr/>
      <dgm:t>
        <a:bodyPr/>
        <a:lstStyle/>
        <a:p>
          <a:r>
            <a:rPr lang="en-US" b="0" i="0" dirty="0"/>
            <a:t>A. Dataset and Vantage Point Selection</a:t>
          </a:r>
          <a:endParaRPr lang="en-US" dirty="0"/>
        </a:p>
      </dgm:t>
    </dgm:pt>
    <dgm:pt modelId="{8A9324F3-CB6D-4315-902F-8878DDEAF547}" type="parTrans" cxnId="{81C1064A-63F9-4C9E-8E7D-A4E4AD503FB2}">
      <dgm:prSet/>
      <dgm:spPr/>
      <dgm:t>
        <a:bodyPr/>
        <a:lstStyle/>
        <a:p>
          <a:endParaRPr lang="en-US"/>
        </a:p>
      </dgm:t>
    </dgm:pt>
    <dgm:pt modelId="{7458815E-7479-4E23-9A6A-D9145572F8CB}" type="sibTrans" cxnId="{81C1064A-63F9-4C9E-8E7D-A4E4AD503FB2}">
      <dgm:prSet/>
      <dgm:spPr/>
      <dgm:t>
        <a:bodyPr/>
        <a:lstStyle/>
        <a:p>
          <a:endParaRPr lang="en-US"/>
        </a:p>
      </dgm:t>
    </dgm:pt>
    <dgm:pt modelId="{136E9BB0-6F65-4C45-BD71-4B2CC4AF4D09}">
      <dgm:prSet/>
      <dgm:spPr/>
      <dgm:t>
        <a:bodyPr/>
        <a:lstStyle/>
        <a:p>
          <a:r>
            <a:rPr lang="en-US" b="0" i="0" dirty="0"/>
            <a:t>B. Methodology</a:t>
          </a:r>
          <a:endParaRPr lang="en-US" dirty="0"/>
        </a:p>
      </dgm:t>
    </dgm:pt>
    <dgm:pt modelId="{0E312F33-BC25-4027-9A68-F5FD191D06B4}" type="parTrans" cxnId="{F5A8B2F9-B37E-4EC2-B802-68625DCFC4CD}">
      <dgm:prSet/>
      <dgm:spPr/>
      <dgm:t>
        <a:bodyPr/>
        <a:lstStyle/>
        <a:p>
          <a:endParaRPr lang="en-US"/>
        </a:p>
      </dgm:t>
    </dgm:pt>
    <dgm:pt modelId="{3A89FDAD-52EA-4964-9678-0B81D98D8A09}" type="sibTrans" cxnId="{F5A8B2F9-B37E-4EC2-B802-68625DCFC4CD}">
      <dgm:prSet/>
      <dgm:spPr/>
      <dgm:t>
        <a:bodyPr/>
        <a:lstStyle/>
        <a:p>
          <a:endParaRPr lang="en-US"/>
        </a:p>
      </dgm:t>
    </dgm:pt>
    <dgm:pt modelId="{DB6AF37F-6E02-45DC-8A95-D66F9ADC78D6}">
      <dgm:prSet/>
      <dgm:spPr/>
      <dgm:t>
        <a:bodyPr/>
        <a:lstStyle/>
        <a:p>
          <a:r>
            <a:rPr lang="en-US" b="1" i="0" dirty="0">
              <a:solidFill>
                <a:srgbClr val="C00000"/>
              </a:solidFill>
            </a:rPr>
            <a:t>C. </a:t>
          </a:r>
          <a:r>
            <a:rPr lang="en-US" b="1" dirty="0">
              <a:solidFill>
                <a:srgbClr val="C00000"/>
              </a:solidFill>
            </a:rPr>
            <a:t>Findings</a:t>
          </a:r>
        </a:p>
      </dgm:t>
    </dgm:pt>
    <dgm:pt modelId="{13AE6C14-DE4F-4509-8087-7AAE141C1CE7}" type="parTrans" cxnId="{46D40CC2-BB9D-4ACD-89D0-502587B651CA}">
      <dgm:prSet/>
      <dgm:spPr/>
      <dgm:t>
        <a:bodyPr/>
        <a:lstStyle/>
        <a:p>
          <a:endParaRPr lang="en-US"/>
        </a:p>
      </dgm:t>
    </dgm:pt>
    <dgm:pt modelId="{9DD98FB2-5498-4C26-AEBB-3EEBC57CB677}" type="sibTrans" cxnId="{46D40CC2-BB9D-4ACD-89D0-502587B651CA}">
      <dgm:prSet/>
      <dgm:spPr/>
      <dgm:t>
        <a:bodyPr/>
        <a:lstStyle/>
        <a:p>
          <a:endParaRPr lang="en-US"/>
        </a:p>
      </dgm:t>
    </dgm:pt>
    <dgm:pt modelId="{C14BDFFB-FF9D-4F11-BC09-6113A4E31BC9}">
      <dgm:prSet/>
      <dgm:spPr/>
      <dgm:t>
        <a:bodyPr/>
        <a:lstStyle/>
        <a:p>
          <a:r>
            <a:rPr lang="en-US" b="0" i="0" dirty="0"/>
            <a:t>D. Limitations</a:t>
          </a:r>
          <a:endParaRPr lang="en-US" dirty="0"/>
        </a:p>
      </dgm:t>
    </dgm:pt>
    <dgm:pt modelId="{B4797F3B-BF4A-4979-8712-6684529CC738}" type="parTrans" cxnId="{FB237A44-9D3F-4656-AC49-0C63B62764CB}">
      <dgm:prSet/>
      <dgm:spPr/>
      <dgm:t>
        <a:bodyPr/>
        <a:lstStyle/>
        <a:p>
          <a:endParaRPr lang="en-US"/>
        </a:p>
      </dgm:t>
    </dgm:pt>
    <dgm:pt modelId="{8E668964-9ED8-4684-BD83-8E22CAE04D97}" type="sibTrans" cxnId="{FB237A44-9D3F-4656-AC49-0C63B62764CB}">
      <dgm:prSet/>
      <dgm:spPr/>
      <dgm:t>
        <a:bodyPr/>
        <a:lstStyle/>
        <a:p>
          <a:endParaRPr lang="en-US"/>
        </a:p>
      </dgm:t>
    </dgm:pt>
    <dgm:pt modelId="{86594DAE-56DF-C44B-B8D5-8FF930CC8D8D}" type="pres">
      <dgm:prSet presAssocID="{C2CE6A45-9E32-402B-AEA7-29C5FAC8344F}" presName="linear" presStyleCnt="0">
        <dgm:presLayoutVars>
          <dgm:animLvl val="lvl"/>
          <dgm:resizeHandles val="exact"/>
        </dgm:presLayoutVars>
      </dgm:prSet>
      <dgm:spPr/>
    </dgm:pt>
    <dgm:pt modelId="{E67FA24D-39D4-B945-99BF-235C7E5CCF81}" type="pres">
      <dgm:prSet presAssocID="{0E4A64D0-C4CF-4086-AB1F-2D27B5802DEF}" presName="parentText" presStyleLbl="node1" presStyleIdx="0" presStyleCnt="4">
        <dgm:presLayoutVars>
          <dgm:chMax val="0"/>
          <dgm:bulletEnabled val="1"/>
        </dgm:presLayoutVars>
      </dgm:prSet>
      <dgm:spPr/>
    </dgm:pt>
    <dgm:pt modelId="{1B0F52CF-E17A-344B-9B6B-3D416FC23C0F}" type="pres">
      <dgm:prSet presAssocID="{7458815E-7479-4E23-9A6A-D9145572F8CB}" presName="spacer" presStyleCnt="0"/>
      <dgm:spPr/>
    </dgm:pt>
    <dgm:pt modelId="{C9DDF5BF-7735-1645-AB4B-5831EC363157}" type="pres">
      <dgm:prSet presAssocID="{136E9BB0-6F65-4C45-BD71-4B2CC4AF4D09}" presName="parentText" presStyleLbl="node1" presStyleIdx="1" presStyleCnt="4">
        <dgm:presLayoutVars>
          <dgm:chMax val="0"/>
          <dgm:bulletEnabled val="1"/>
        </dgm:presLayoutVars>
      </dgm:prSet>
      <dgm:spPr/>
    </dgm:pt>
    <dgm:pt modelId="{4EF2B11B-C4B2-2A49-996F-A96DEA057BE6}" type="pres">
      <dgm:prSet presAssocID="{3A89FDAD-52EA-4964-9678-0B81D98D8A09}" presName="spacer" presStyleCnt="0"/>
      <dgm:spPr/>
    </dgm:pt>
    <dgm:pt modelId="{86A9D774-0573-C84B-9EE2-895DA2BA5447}" type="pres">
      <dgm:prSet presAssocID="{DB6AF37F-6E02-45DC-8A95-D66F9ADC78D6}" presName="parentText" presStyleLbl="node1" presStyleIdx="2" presStyleCnt="4">
        <dgm:presLayoutVars>
          <dgm:chMax val="0"/>
          <dgm:bulletEnabled val="1"/>
        </dgm:presLayoutVars>
      </dgm:prSet>
      <dgm:spPr/>
    </dgm:pt>
    <dgm:pt modelId="{F2E68566-1F82-4C4D-AF43-99E15701147B}" type="pres">
      <dgm:prSet presAssocID="{9DD98FB2-5498-4C26-AEBB-3EEBC57CB677}" presName="spacer" presStyleCnt="0"/>
      <dgm:spPr/>
    </dgm:pt>
    <dgm:pt modelId="{AD05314C-A308-D949-B59D-453E60EDA3E9}" type="pres">
      <dgm:prSet presAssocID="{C14BDFFB-FF9D-4F11-BC09-6113A4E31BC9}" presName="parentText" presStyleLbl="node1" presStyleIdx="3" presStyleCnt="4">
        <dgm:presLayoutVars>
          <dgm:chMax val="0"/>
          <dgm:bulletEnabled val="1"/>
        </dgm:presLayoutVars>
      </dgm:prSet>
      <dgm:spPr/>
    </dgm:pt>
  </dgm:ptLst>
  <dgm:cxnLst>
    <dgm:cxn modelId="{8AA31C14-3959-FB42-83AC-3B63B0325926}" type="presOf" srcId="{DB6AF37F-6E02-45DC-8A95-D66F9ADC78D6}" destId="{86A9D774-0573-C84B-9EE2-895DA2BA5447}" srcOrd="0" destOrd="0" presId="urn:microsoft.com/office/officeart/2005/8/layout/vList2"/>
    <dgm:cxn modelId="{46038C36-0DCD-574B-81DD-CB90E358854C}" type="presOf" srcId="{C2CE6A45-9E32-402B-AEA7-29C5FAC8344F}" destId="{86594DAE-56DF-C44B-B8D5-8FF930CC8D8D}" srcOrd="0" destOrd="0" presId="urn:microsoft.com/office/officeart/2005/8/layout/vList2"/>
    <dgm:cxn modelId="{FB237A44-9D3F-4656-AC49-0C63B62764CB}" srcId="{C2CE6A45-9E32-402B-AEA7-29C5FAC8344F}" destId="{C14BDFFB-FF9D-4F11-BC09-6113A4E31BC9}" srcOrd="3" destOrd="0" parTransId="{B4797F3B-BF4A-4979-8712-6684529CC738}" sibTransId="{8E668964-9ED8-4684-BD83-8E22CAE04D97}"/>
    <dgm:cxn modelId="{81C1064A-63F9-4C9E-8E7D-A4E4AD503FB2}" srcId="{C2CE6A45-9E32-402B-AEA7-29C5FAC8344F}" destId="{0E4A64D0-C4CF-4086-AB1F-2D27B5802DEF}" srcOrd="0" destOrd="0" parTransId="{8A9324F3-CB6D-4315-902F-8878DDEAF547}" sibTransId="{7458815E-7479-4E23-9A6A-D9145572F8CB}"/>
    <dgm:cxn modelId="{0915E1B1-AB45-CA4B-AFC8-45969D0D7CC9}" type="presOf" srcId="{C14BDFFB-FF9D-4F11-BC09-6113A4E31BC9}" destId="{AD05314C-A308-D949-B59D-453E60EDA3E9}" srcOrd="0" destOrd="0" presId="urn:microsoft.com/office/officeart/2005/8/layout/vList2"/>
    <dgm:cxn modelId="{46D40CC2-BB9D-4ACD-89D0-502587B651CA}" srcId="{C2CE6A45-9E32-402B-AEA7-29C5FAC8344F}" destId="{DB6AF37F-6E02-45DC-8A95-D66F9ADC78D6}" srcOrd="2" destOrd="0" parTransId="{13AE6C14-DE4F-4509-8087-7AAE141C1CE7}" sibTransId="{9DD98FB2-5498-4C26-AEBB-3EEBC57CB677}"/>
    <dgm:cxn modelId="{994331DD-76E9-C945-B211-A107F46A1A5D}" type="presOf" srcId="{136E9BB0-6F65-4C45-BD71-4B2CC4AF4D09}" destId="{C9DDF5BF-7735-1645-AB4B-5831EC363157}" srcOrd="0" destOrd="0" presId="urn:microsoft.com/office/officeart/2005/8/layout/vList2"/>
    <dgm:cxn modelId="{DF6839EC-E6AA-6B43-87EA-A8DB99F1CC66}" type="presOf" srcId="{0E4A64D0-C4CF-4086-AB1F-2D27B5802DEF}" destId="{E67FA24D-39D4-B945-99BF-235C7E5CCF81}" srcOrd="0" destOrd="0" presId="urn:microsoft.com/office/officeart/2005/8/layout/vList2"/>
    <dgm:cxn modelId="{F5A8B2F9-B37E-4EC2-B802-68625DCFC4CD}" srcId="{C2CE6A45-9E32-402B-AEA7-29C5FAC8344F}" destId="{136E9BB0-6F65-4C45-BD71-4B2CC4AF4D09}" srcOrd="1" destOrd="0" parTransId="{0E312F33-BC25-4027-9A68-F5FD191D06B4}" sibTransId="{3A89FDAD-52EA-4964-9678-0B81D98D8A09}"/>
    <dgm:cxn modelId="{DF4854F0-507F-4343-83B7-3BD3AA4B8A05}" type="presParOf" srcId="{86594DAE-56DF-C44B-B8D5-8FF930CC8D8D}" destId="{E67FA24D-39D4-B945-99BF-235C7E5CCF81}" srcOrd="0" destOrd="0" presId="urn:microsoft.com/office/officeart/2005/8/layout/vList2"/>
    <dgm:cxn modelId="{C5038C50-C7BB-8642-B57F-8F2F3309C036}" type="presParOf" srcId="{86594DAE-56DF-C44B-B8D5-8FF930CC8D8D}" destId="{1B0F52CF-E17A-344B-9B6B-3D416FC23C0F}" srcOrd="1" destOrd="0" presId="urn:microsoft.com/office/officeart/2005/8/layout/vList2"/>
    <dgm:cxn modelId="{F5847113-8AF7-2C48-8692-92E60112E7A8}" type="presParOf" srcId="{86594DAE-56DF-C44B-B8D5-8FF930CC8D8D}" destId="{C9DDF5BF-7735-1645-AB4B-5831EC363157}" srcOrd="2" destOrd="0" presId="urn:microsoft.com/office/officeart/2005/8/layout/vList2"/>
    <dgm:cxn modelId="{59CC585D-4C89-094A-868A-0219D882F372}" type="presParOf" srcId="{86594DAE-56DF-C44B-B8D5-8FF930CC8D8D}" destId="{4EF2B11B-C4B2-2A49-996F-A96DEA057BE6}" srcOrd="3" destOrd="0" presId="urn:microsoft.com/office/officeart/2005/8/layout/vList2"/>
    <dgm:cxn modelId="{4CFB1181-F0E8-FE4A-A646-FFD3969F8218}" type="presParOf" srcId="{86594DAE-56DF-C44B-B8D5-8FF930CC8D8D}" destId="{86A9D774-0573-C84B-9EE2-895DA2BA5447}" srcOrd="4" destOrd="0" presId="urn:microsoft.com/office/officeart/2005/8/layout/vList2"/>
    <dgm:cxn modelId="{1C98C7A6-7649-774C-912A-056F15202CE2}" type="presParOf" srcId="{86594DAE-56DF-C44B-B8D5-8FF930CC8D8D}" destId="{F2E68566-1F82-4C4D-AF43-99E15701147B}" srcOrd="5" destOrd="0" presId="urn:microsoft.com/office/officeart/2005/8/layout/vList2"/>
    <dgm:cxn modelId="{12DA346B-394E-5F40-B176-5A6F55937D24}" type="presParOf" srcId="{86594DAE-56DF-C44B-B8D5-8FF930CC8D8D}" destId="{AD05314C-A308-D949-B59D-453E60EDA3E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F6EAF9-28BF-41EA-B2C1-03D3C6E3E958}"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4DCAC48A-7B5C-CC4C-B24A-1014B6B862A7}" type="pres">
      <dgm:prSet presAssocID="{55F6EAF9-28BF-41EA-B2C1-03D3C6E3E958}" presName="diagram" presStyleCnt="0">
        <dgm:presLayoutVars>
          <dgm:dir/>
          <dgm:resizeHandles val="exact"/>
        </dgm:presLayoutVars>
      </dgm:prSet>
      <dgm:spPr/>
    </dgm:pt>
  </dgm:ptLst>
  <dgm:cxnLst>
    <dgm:cxn modelId="{34EB6819-BCC8-E147-9D3F-45FECBC9D76D}" type="presOf" srcId="{55F6EAF9-28BF-41EA-B2C1-03D3C6E3E958}" destId="{4DCAC48A-7B5C-CC4C-B24A-1014B6B862A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25105"/>
          <a:ext cx="10260106" cy="7698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Vantage Point &amp; Dataset Selection</a:t>
          </a:r>
          <a:endParaRPr lang="en-US" sz="3200" kern="1200" dirty="0"/>
        </a:p>
      </dsp:txBody>
      <dsp:txXfrm>
        <a:off x="37581" y="62686"/>
        <a:ext cx="10184944" cy="694697"/>
      </dsp:txXfrm>
    </dsp:sp>
    <dsp:sp modelId="{C9DDF5BF-7735-1645-AB4B-5831EC363157}">
      <dsp:nvSpPr>
        <dsp:cNvPr id="0" name=""/>
        <dsp:cNvSpPr/>
      </dsp:nvSpPr>
      <dsp:spPr>
        <a:xfrm>
          <a:off x="0" y="875605"/>
          <a:ext cx="10260106" cy="7698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581" y="913186"/>
        <a:ext cx="10184944" cy="694697"/>
      </dsp:txXfrm>
    </dsp:sp>
    <dsp:sp modelId="{86A9D774-0573-C84B-9EE2-895DA2BA5447}">
      <dsp:nvSpPr>
        <dsp:cNvPr id="0" name=""/>
        <dsp:cNvSpPr/>
      </dsp:nvSpPr>
      <dsp:spPr>
        <a:xfrm>
          <a:off x="0" y="1726105"/>
          <a:ext cx="10260106" cy="7698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C. </a:t>
          </a:r>
          <a:r>
            <a:rPr lang="en-US" sz="3200" kern="1200" dirty="0"/>
            <a:t>Findings</a:t>
          </a:r>
        </a:p>
      </dsp:txBody>
      <dsp:txXfrm>
        <a:off x="37581" y="1763686"/>
        <a:ext cx="10184944" cy="694697"/>
      </dsp:txXfrm>
    </dsp:sp>
    <dsp:sp modelId="{AD05314C-A308-D949-B59D-453E60EDA3E9}">
      <dsp:nvSpPr>
        <dsp:cNvPr id="0" name=""/>
        <dsp:cNvSpPr/>
      </dsp:nvSpPr>
      <dsp:spPr>
        <a:xfrm>
          <a:off x="0" y="2576605"/>
          <a:ext cx="10260106" cy="7698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581" y="2614186"/>
        <a:ext cx="10184944" cy="6946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FA24D-39D4-B945-99BF-235C7E5CCF81}">
      <dsp:nvSpPr>
        <dsp:cNvPr id="0" name=""/>
        <dsp:cNvSpPr/>
      </dsp:nvSpPr>
      <dsp:spPr>
        <a:xfrm>
          <a:off x="0" y="12505"/>
          <a:ext cx="10260106"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A. Dataset and Vantage Point Selection</a:t>
          </a:r>
          <a:endParaRPr lang="en-US" sz="3200" kern="1200" dirty="0"/>
        </a:p>
      </dsp:txBody>
      <dsp:txXfrm>
        <a:off x="37467" y="49972"/>
        <a:ext cx="10185172" cy="692586"/>
      </dsp:txXfrm>
    </dsp:sp>
    <dsp:sp modelId="{C9DDF5BF-7735-1645-AB4B-5831EC363157}">
      <dsp:nvSpPr>
        <dsp:cNvPr id="0" name=""/>
        <dsp:cNvSpPr/>
      </dsp:nvSpPr>
      <dsp:spPr>
        <a:xfrm>
          <a:off x="0" y="872185"/>
          <a:ext cx="10260106" cy="7675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B. Methodology</a:t>
          </a:r>
          <a:endParaRPr lang="en-US" sz="3200" kern="1200" dirty="0"/>
        </a:p>
      </dsp:txBody>
      <dsp:txXfrm>
        <a:off x="37467" y="909652"/>
        <a:ext cx="10185172" cy="692586"/>
      </dsp:txXfrm>
    </dsp:sp>
    <dsp:sp modelId="{86A9D774-0573-C84B-9EE2-895DA2BA5447}">
      <dsp:nvSpPr>
        <dsp:cNvPr id="0" name=""/>
        <dsp:cNvSpPr/>
      </dsp:nvSpPr>
      <dsp:spPr>
        <a:xfrm>
          <a:off x="0" y="1731865"/>
          <a:ext cx="10260106" cy="7675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i="0" kern="1200" dirty="0">
              <a:solidFill>
                <a:srgbClr val="C00000"/>
              </a:solidFill>
            </a:rPr>
            <a:t>C. </a:t>
          </a:r>
          <a:r>
            <a:rPr lang="en-US" sz="3200" b="1" kern="1200" dirty="0">
              <a:solidFill>
                <a:srgbClr val="C00000"/>
              </a:solidFill>
            </a:rPr>
            <a:t>Findings</a:t>
          </a:r>
        </a:p>
      </dsp:txBody>
      <dsp:txXfrm>
        <a:off x="37467" y="1769332"/>
        <a:ext cx="10185172" cy="692586"/>
      </dsp:txXfrm>
    </dsp:sp>
    <dsp:sp modelId="{AD05314C-A308-D949-B59D-453E60EDA3E9}">
      <dsp:nvSpPr>
        <dsp:cNvPr id="0" name=""/>
        <dsp:cNvSpPr/>
      </dsp:nvSpPr>
      <dsp:spPr>
        <a:xfrm>
          <a:off x="0" y="2591545"/>
          <a:ext cx="10260106"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0" i="0" kern="1200" dirty="0"/>
            <a:t>D. Limitations</a:t>
          </a:r>
          <a:endParaRPr lang="en-US" sz="3200" kern="1200" dirty="0"/>
        </a:p>
      </dsp:txBody>
      <dsp:txXfrm>
        <a:off x="37467" y="2629012"/>
        <a:ext cx="10185172" cy="6925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A0565-EC66-0D40-A179-E3DCC5CF113A}"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0FB41-079D-BA48-8B8D-D4BC64CFFEF6}" type="slidenum">
              <a:rPr lang="en-US" smtClean="0"/>
              <a:t>‹#›</a:t>
            </a:fld>
            <a:endParaRPr lang="en-US"/>
          </a:p>
        </p:txBody>
      </p:sp>
    </p:spTree>
    <p:extLst>
      <p:ext uri="{BB962C8B-B14F-4D97-AF65-F5344CB8AC3E}">
        <p14:creationId xmlns:p14="http://schemas.microsoft.com/office/powerpoint/2010/main" val="3695087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Logo smaller</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a:t>
            </a:fld>
            <a:endParaRPr lang="en-US"/>
          </a:p>
        </p:txBody>
      </p:sp>
    </p:spTree>
    <p:extLst>
      <p:ext uri="{BB962C8B-B14F-4D97-AF65-F5344CB8AC3E}">
        <p14:creationId xmlns:p14="http://schemas.microsoft.com/office/powerpoint/2010/main" val="13540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For each states mentioned above, we measured twice per month for each state form January 2023 to the end of July 2023.</a:t>
            </a:r>
          </a:p>
          <a:p>
            <a:pPr rtl="0">
              <a:spcBef>
                <a:spcPts val="0"/>
              </a:spcBef>
              <a:spcAft>
                <a:spcPts val="0"/>
              </a:spcAft>
            </a:pPr>
            <a:r>
              <a:rPr lang="en-US" sz="1800" b="0" i="0" u="none" strike="noStrike" dirty="0">
                <a:solidFill>
                  <a:srgbClr val="000000"/>
                </a:solidFill>
                <a:effectLst/>
                <a:latin typeface="Calibri" panose="020F0502020204030204" pitchFamily="34" charset="0"/>
              </a:rPr>
              <a:t>Our dataset consists of 1016 unique websites, taken from a popular website ranking website. We select top websites from 80 categories to create a diverse set of websites.</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10</a:t>
            </a:fld>
            <a:endParaRPr lang="en-US"/>
          </a:p>
        </p:txBody>
      </p:sp>
    </p:spTree>
    <p:extLst>
      <p:ext uri="{BB962C8B-B14F-4D97-AF65-F5344CB8AC3E}">
        <p14:creationId xmlns:p14="http://schemas.microsoft.com/office/powerpoint/2010/main" val="305414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requirements of the CCPA, we first came up with the list of keywords to identify the opt-out link. </a:t>
            </a:r>
          </a:p>
          <a:p>
            <a:r>
              <a:rPr lang="en-US" dirty="0"/>
              <a:t>To ensure that we do not miss out on opt-out links just because they use different wordings, we also did a manual check in January 2023 and augment the list of keywords with opt-out wordings that we found.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11</a:t>
            </a:fld>
            <a:endParaRPr lang="en-US"/>
          </a:p>
        </p:txBody>
      </p:sp>
    </p:spTree>
    <p:extLst>
      <p:ext uri="{BB962C8B-B14F-4D97-AF65-F5344CB8AC3E}">
        <p14:creationId xmlns:p14="http://schemas.microsoft.com/office/powerpoint/2010/main" val="2697905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we measure presence of the opt-out link over time based on the list of keywords.</a:t>
            </a:r>
          </a:p>
          <a:p>
            <a:r>
              <a:rPr lang="en-US" dirty="0"/>
              <a:t>we first render each website using Selenium library.</a:t>
            </a:r>
          </a:p>
          <a:p>
            <a:r>
              <a:rPr lang="en-US" dirty="0"/>
              <a:t>Next we search in the page source to see whether any elements with tag names such as anchor, span, button and so on contains the keywords. </a:t>
            </a:r>
          </a:p>
          <a:p>
            <a:r>
              <a:rPr lang="en-US" dirty="0"/>
              <a:t>One limitation of this approach is that there are websites that implement the opt-out link as a dynamic element.</a:t>
            </a:r>
          </a:p>
          <a:p>
            <a:r>
              <a:rPr lang="en-US" dirty="0"/>
              <a:t>As such, sometimes, the opt-out link can’t be found in the page source. Examples for this will be shown in the next slide.</a:t>
            </a:r>
          </a:p>
          <a:p>
            <a:endParaRPr lang="en-US" dirty="0"/>
          </a:p>
          <a:p>
            <a:endParaRPr lang="en-US" dirty="0"/>
          </a:p>
          <a:p>
            <a:r>
              <a:rPr lang="en-US" dirty="0"/>
              <a:t>In addition, we also search directly on the rendered website using the search bar to see if there is results that match the keywords we are looking for. </a:t>
            </a:r>
          </a:p>
          <a:p>
            <a:r>
              <a:rPr lang="en-US" dirty="0"/>
              <a:t>For each keyword searched using the search bar, we capture the screenshot of the page, crop out the image of the search bar and convert the image to text using Python’s ORC library.</a:t>
            </a:r>
          </a:p>
          <a:p>
            <a:r>
              <a:rPr lang="en-US" dirty="0"/>
              <a:t> From this text of the search bar, we can infer whether keyword is present. </a:t>
            </a:r>
          </a:p>
          <a:p>
            <a:endParaRPr lang="en-US" dirty="0"/>
          </a:p>
          <a:p>
            <a:r>
              <a:rPr lang="en-US" dirty="0"/>
              <a:t>After finding the keywords found from 2 approaches, we then compare them to see if they agree and will manually check if they disagree.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12</a:t>
            </a:fld>
            <a:endParaRPr lang="en-US"/>
          </a:p>
        </p:txBody>
      </p:sp>
    </p:spTree>
    <p:extLst>
      <p:ext uri="{BB962C8B-B14F-4D97-AF65-F5344CB8AC3E}">
        <p14:creationId xmlns:p14="http://schemas.microsoft.com/office/powerpoint/2010/main" val="228166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To verify the success of our method, we randomly choose a date to verify our method. After manually checking each website from CA vantage point on that date, we compare against the results against those obtained from our method.</a:t>
            </a:r>
          </a:p>
          <a:p>
            <a:pPr rtl="0">
              <a:spcBef>
                <a:spcPts val="0"/>
              </a:spcBef>
              <a:spcAft>
                <a:spcPts val="0"/>
              </a:spcAft>
            </a:pPr>
            <a:r>
              <a:rPr lang="en-US" dirty="0"/>
              <a:t>Our results </a:t>
            </a:r>
            <a:r>
              <a:rPr lang="en-US" dirty="0" err="1"/>
              <a:t>yieled</a:t>
            </a:r>
            <a:r>
              <a:rPr lang="en-US" dirty="0"/>
              <a:t> 2 false positive case and 2 false negative cases.</a:t>
            </a:r>
          </a:p>
          <a:p>
            <a:pPr rtl="0">
              <a:spcBef>
                <a:spcPts val="0"/>
              </a:spcBef>
              <a:spcAft>
                <a:spcPts val="0"/>
              </a:spcAft>
            </a:pPr>
            <a:endParaRPr lang="en-US" dirty="0"/>
          </a:p>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13</a:t>
            </a:fld>
            <a:endParaRPr lang="en-US"/>
          </a:p>
        </p:txBody>
      </p:sp>
    </p:spTree>
    <p:extLst>
      <p:ext uri="{BB962C8B-B14F-4D97-AF65-F5344CB8AC3E}">
        <p14:creationId xmlns:p14="http://schemas.microsoft.com/office/powerpoint/2010/main" val="415500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dirty="0"/>
              <a:t>In addition, we also</a:t>
            </a:r>
          </a:p>
          <a:p>
            <a:pPr rtl="0">
              <a:spcBef>
                <a:spcPts val="0"/>
              </a:spcBef>
              <a:spcAft>
                <a:spcPts val="0"/>
              </a:spcAft>
            </a:pPr>
            <a:r>
              <a:rPr lang="en-US" dirty="0"/>
              <a:t>2 case where page source have but screenshot don’t have</a:t>
            </a:r>
          </a:p>
          <a:p>
            <a:pPr rtl="0">
              <a:spcBef>
                <a:spcPts val="0"/>
              </a:spcBef>
              <a:spcAft>
                <a:spcPts val="0"/>
              </a:spcAft>
            </a:pPr>
            <a:r>
              <a:rPr lang="en-US" dirty="0"/>
              <a:t>14 case where screenshot have but page source don’t have</a:t>
            </a:r>
          </a:p>
        </p:txBody>
      </p:sp>
      <p:sp>
        <p:nvSpPr>
          <p:cNvPr id="4" name="Slide Number Placeholder 3"/>
          <p:cNvSpPr>
            <a:spLocks noGrp="1"/>
          </p:cNvSpPr>
          <p:nvPr>
            <p:ph type="sldNum" sz="quarter" idx="5"/>
          </p:nvPr>
        </p:nvSpPr>
        <p:spPr/>
        <p:txBody>
          <a:bodyPr/>
          <a:lstStyle/>
          <a:p>
            <a:fld id="{7360FB41-079D-BA48-8B8D-D4BC64CFFEF6}" type="slidenum">
              <a:rPr lang="en-US" smtClean="0"/>
              <a:t>14</a:t>
            </a:fld>
            <a:endParaRPr lang="en-US"/>
          </a:p>
        </p:txBody>
      </p:sp>
    </p:spTree>
    <p:extLst>
      <p:ext uri="{BB962C8B-B14F-4D97-AF65-F5344CB8AC3E}">
        <p14:creationId xmlns:p14="http://schemas.microsoft.com/office/powerpoint/2010/main" val="4239338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these research questions, we will first talk about ….</a:t>
            </a:r>
          </a:p>
        </p:txBody>
      </p:sp>
      <p:sp>
        <p:nvSpPr>
          <p:cNvPr id="4" name="Slide Number Placeholder 3"/>
          <p:cNvSpPr>
            <a:spLocks noGrp="1"/>
          </p:cNvSpPr>
          <p:nvPr>
            <p:ph type="sldNum" sz="quarter" idx="5"/>
          </p:nvPr>
        </p:nvSpPr>
        <p:spPr/>
        <p:txBody>
          <a:bodyPr/>
          <a:lstStyle/>
          <a:p>
            <a:fld id="{7360FB41-079D-BA48-8B8D-D4BC64CFFEF6}" type="slidenum">
              <a:rPr lang="en-US" smtClean="0"/>
              <a:t>15</a:t>
            </a:fld>
            <a:endParaRPr lang="en-US"/>
          </a:p>
        </p:txBody>
      </p:sp>
    </p:spTree>
    <p:extLst>
      <p:ext uri="{BB962C8B-B14F-4D97-AF65-F5344CB8AC3E}">
        <p14:creationId xmlns:p14="http://schemas.microsoft.com/office/powerpoint/2010/main" val="1217164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16</a:t>
            </a:fld>
            <a:endParaRPr lang="en-US"/>
          </a:p>
        </p:txBody>
      </p:sp>
    </p:spTree>
    <p:extLst>
      <p:ext uri="{BB962C8B-B14F-4D97-AF65-F5344CB8AC3E}">
        <p14:creationId xmlns:p14="http://schemas.microsoft.com/office/powerpoint/2010/main" val="3401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questions about how the implementation of the opt-out link changes over time, we see that </a:t>
            </a:r>
          </a:p>
          <a:p>
            <a:endParaRPr lang="en-US" dirty="0"/>
          </a:p>
          <a:p>
            <a:r>
              <a:rPr lang="en-US" dirty="0"/>
              <a:t>Firstly, the number of websites where the opt-out link has been seen increases over time, and the increase is more pronounced around January 2023 compared to other months.</a:t>
            </a:r>
          </a:p>
          <a:p>
            <a:endParaRPr lang="en-US" dirty="0"/>
          </a:p>
          <a:p>
            <a:r>
              <a:rPr lang="en-US" dirty="0"/>
              <a:t>We also see a decrease in the number of websites using the outdated terminology “Do not sell my personal information link” and an increase in the number of websites with CCPA compliant wordings such as Do not sell or share my personal information or Privacy Choices. </a:t>
            </a:r>
          </a:p>
          <a:p>
            <a:endParaRPr lang="en-US" dirty="0"/>
          </a:p>
          <a:p>
            <a:r>
              <a:rPr lang="en-US" dirty="0"/>
              <a:t>This means that websites are increasingly but not fully complying with CCPA’s opt-out requirements.</a:t>
            </a:r>
          </a:p>
        </p:txBody>
      </p:sp>
      <p:sp>
        <p:nvSpPr>
          <p:cNvPr id="4" name="Slide Number Placeholder 3"/>
          <p:cNvSpPr>
            <a:spLocks noGrp="1"/>
          </p:cNvSpPr>
          <p:nvPr>
            <p:ph type="sldNum" sz="quarter" idx="5"/>
          </p:nvPr>
        </p:nvSpPr>
        <p:spPr/>
        <p:txBody>
          <a:bodyPr/>
          <a:lstStyle/>
          <a:p>
            <a:fld id="{7360FB41-079D-BA48-8B8D-D4BC64CFFEF6}" type="slidenum">
              <a:rPr lang="en-US" smtClean="0"/>
              <a:t>17</a:t>
            </a:fld>
            <a:endParaRPr lang="en-US"/>
          </a:p>
        </p:txBody>
      </p:sp>
    </p:spTree>
    <p:extLst>
      <p:ext uri="{BB962C8B-B14F-4D97-AF65-F5344CB8AC3E}">
        <p14:creationId xmlns:p14="http://schemas.microsoft.com/office/powerpoint/2010/main" val="1817696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to our second research question, are websites complying with the CCPA’s opt-out requirements? Note that checking whether websites are complying with the opt-out requirements involves several steps, including checking whether the opt-out link is present, and if the opt-out link is present, do they meet the requirements for how it should look like and last but not least, is the opt-out link really functional and do the opt-out process meet the requirements for how they should be like.</a:t>
            </a:r>
          </a:p>
          <a:p>
            <a:endParaRPr lang="en-US" dirty="0"/>
          </a:p>
          <a:p>
            <a:r>
              <a:rPr lang="en-US" dirty="0"/>
              <a:t>However, checking for whether the opt-out link is functional and meet the requirements of CCPA is very challenging, especially because websites can implement their opt-out process very differently. As such, </a:t>
            </a:r>
          </a:p>
          <a:p>
            <a:r>
              <a:rPr lang="en-US" dirty="0"/>
              <a:t>In this study, we focus on checking whether the opt-out link is present and whether it appearance meet the requirements of CCPA. We believe that this is the first step towards checking for other requirements because if they fail to meet these requirements and if websites fail to comply with this first step, then it is unlikely they can fulfil other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18</a:t>
            </a:fld>
            <a:endParaRPr lang="en-US"/>
          </a:p>
        </p:txBody>
      </p:sp>
    </p:spTree>
    <p:extLst>
      <p:ext uri="{BB962C8B-B14F-4D97-AF65-F5344CB8AC3E}">
        <p14:creationId xmlns:p14="http://schemas.microsoft.com/office/powerpoint/2010/main" val="2192229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previously, the CCPA spell out clearly how the opt-out link should look like. </a:t>
            </a:r>
          </a:p>
          <a:p>
            <a:r>
              <a:rPr lang="en-US" dirty="0"/>
              <a:t>For example, opt-out link should be placed at the header or footer of the website. It should be titled Do Not sell or share my personal information or your privacy choices.</a:t>
            </a:r>
          </a:p>
          <a:p>
            <a:r>
              <a:rPr lang="en-US" dirty="0"/>
              <a:t>If they are titled your privacy choices, then it also needs an opt-out icon next to it.</a:t>
            </a:r>
          </a:p>
        </p:txBody>
      </p:sp>
      <p:sp>
        <p:nvSpPr>
          <p:cNvPr id="4" name="Slide Number Placeholder 3"/>
          <p:cNvSpPr>
            <a:spLocks noGrp="1"/>
          </p:cNvSpPr>
          <p:nvPr>
            <p:ph type="sldNum" sz="quarter" idx="5"/>
          </p:nvPr>
        </p:nvSpPr>
        <p:spPr/>
        <p:txBody>
          <a:bodyPr/>
          <a:lstStyle/>
          <a:p>
            <a:fld id="{7360FB41-079D-BA48-8B8D-D4BC64CFFEF6}" type="slidenum">
              <a:rPr lang="en-US" smtClean="0"/>
              <a:t>19</a:t>
            </a:fld>
            <a:endParaRPr lang="en-US"/>
          </a:p>
        </p:txBody>
      </p:sp>
    </p:spTree>
    <p:extLst>
      <p:ext uri="{BB962C8B-B14F-4D97-AF65-F5344CB8AC3E}">
        <p14:creationId xmlns:p14="http://schemas.microsoft.com/office/powerpoint/2010/main" val="107193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day, we spend hours browsing on the internet. That also means that the websites and apps that we use can collect vast amount of our private personal data including our identifier information  and other information such as browsing history, opinions and preferences. </a:t>
            </a:r>
          </a:p>
          <a:p>
            <a:endParaRPr lang="en-US" dirty="0"/>
          </a:p>
          <a:p>
            <a:r>
              <a:rPr lang="en-US" dirty="0"/>
              <a:t>Often, the data collected does not just stay within the website or app but are often sold or shared with third parties to generate profits for these businesses. This practice could be done without explicit use consent.</a:t>
            </a:r>
          </a:p>
        </p:txBody>
      </p:sp>
      <p:sp>
        <p:nvSpPr>
          <p:cNvPr id="4" name="Slide Number Placeholder 3"/>
          <p:cNvSpPr>
            <a:spLocks noGrp="1"/>
          </p:cNvSpPr>
          <p:nvPr>
            <p:ph type="sldNum" sz="quarter" idx="5"/>
          </p:nvPr>
        </p:nvSpPr>
        <p:spPr/>
        <p:txBody>
          <a:bodyPr/>
          <a:lstStyle/>
          <a:p>
            <a:fld id="{7360FB41-079D-BA48-8B8D-D4BC64CFFEF6}" type="slidenum">
              <a:rPr lang="en-US" smtClean="0"/>
              <a:t>2</a:t>
            </a:fld>
            <a:endParaRPr lang="en-US"/>
          </a:p>
        </p:txBody>
      </p:sp>
    </p:spTree>
    <p:extLst>
      <p:ext uri="{BB962C8B-B14F-4D97-AF65-F5344CB8AC3E}">
        <p14:creationId xmlns:p14="http://schemas.microsoft.com/office/powerpoint/2010/main" val="345266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whether websites meet the requirements for the appearance of the opt-out link, we manually visit each website that has the opt-out link on July 10,2023 from CA vantage point and successfully access 428 of them. We see that by this date, 142 websites or over 30% of websites with the opt-out link still use the outdated wording Do not sell my personal information link or non-compliant wordings. A few websites using the Do not sell or my personal information wording fails to meet the requirements for the location of the opt-out link. And over 40% of websites that use the privacy </a:t>
            </a:r>
            <a:r>
              <a:rPr lang="en-US" dirty="0" err="1"/>
              <a:t>chocies</a:t>
            </a:r>
            <a:r>
              <a:rPr lang="en-US" dirty="0"/>
              <a:t> wording fail to implement the opt-out icon next to the opt-out link. Overall, 45% of websites implement the opt-out link fail to comply fully with CPRA’s requirements for the appearance of the opt-out link.</a:t>
            </a:r>
          </a:p>
        </p:txBody>
      </p:sp>
      <p:sp>
        <p:nvSpPr>
          <p:cNvPr id="4" name="Slide Number Placeholder 3"/>
          <p:cNvSpPr>
            <a:spLocks noGrp="1"/>
          </p:cNvSpPr>
          <p:nvPr>
            <p:ph type="sldNum" sz="quarter" idx="5"/>
          </p:nvPr>
        </p:nvSpPr>
        <p:spPr/>
        <p:txBody>
          <a:bodyPr/>
          <a:lstStyle/>
          <a:p>
            <a:fld id="{7360FB41-079D-BA48-8B8D-D4BC64CFFEF6}" type="slidenum">
              <a:rPr lang="en-US" smtClean="0"/>
              <a:t>20</a:t>
            </a:fld>
            <a:endParaRPr lang="en-US"/>
          </a:p>
        </p:txBody>
      </p:sp>
    </p:spTree>
    <p:extLst>
      <p:ext uri="{BB962C8B-B14F-4D97-AF65-F5344CB8AC3E}">
        <p14:creationId xmlns:p14="http://schemas.microsoft.com/office/powerpoint/2010/main" val="1267209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are also interested to know whether business that implement the opt-out link also let non-California consumers opt-out.</a:t>
            </a:r>
          </a:p>
          <a:p>
            <a:r>
              <a:rPr lang="en-US" dirty="0"/>
              <a:t>Again, checking whether non-California consumers involve several steps such as checking whether the opt-out link is present from non-CA vantage point, and if the opt-out link is present, whether non-CA can successfully opt-out just like a CA resident. This again, is a challenging task and therefore, we use the present of the opt-out link as potential indication that non-CA consumers can benefit from CCPA.</a:t>
            </a:r>
          </a:p>
        </p:txBody>
      </p:sp>
      <p:sp>
        <p:nvSpPr>
          <p:cNvPr id="4" name="Slide Number Placeholder 3"/>
          <p:cNvSpPr>
            <a:spLocks noGrp="1"/>
          </p:cNvSpPr>
          <p:nvPr>
            <p:ph type="sldNum" sz="quarter" idx="5"/>
          </p:nvPr>
        </p:nvSpPr>
        <p:spPr/>
        <p:txBody>
          <a:bodyPr/>
          <a:lstStyle/>
          <a:p>
            <a:fld id="{7360FB41-079D-BA48-8B8D-D4BC64CFFEF6}" type="slidenum">
              <a:rPr lang="en-US" smtClean="0"/>
              <a:t>21</a:t>
            </a:fld>
            <a:endParaRPr lang="en-US"/>
          </a:p>
        </p:txBody>
      </p:sp>
    </p:spTree>
    <p:extLst>
      <p:ext uri="{BB962C8B-B14F-4D97-AF65-F5344CB8AC3E}">
        <p14:creationId xmlns:p14="http://schemas.microsoft.com/office/powerpoint/2010/main" val="3595213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see whether websites are extending the opt-out rights to non-California consumers, we plot the graph of the number of websites with the opt-out link seen by each date for each vantage point.</a:t>
            </a:r>
          </a:p>
          <a:p>
            <a:endParaRPr lang="en-US" dirty="0"/>
          </a:p>
          <a:p>
            <a:r>
              <a:rPr lang="en-US" dirty="0"/>
              <a:t>We see that the number of websites with the opt-out links increases for all states. CA always have the largest number of websites with the opt-out link, followed by VA. However, VA starts to catch up with CA </a:t>
            </a:r>
            <a:r>
              <a:rPr lang="en-US" dirty="0" err="1"/>
              <a:t>arounf</a:t>
            </a:r>
            <a:r>
              <a:rPr lang="en-US" dirty="0"/>
              <a:t> April 2023. </a:t>
            </a:r>
          </a:p>
          <a:p>
            <a:endParaRPr lang="en-US" dirty="0"/>
          </a:p>
          <a:p>
            <a:r>
              <a:rPr lang="en-US" dirty="0"/>
              <a:t>Next, CO and UT used to be slightly behind IL in the beginning months of 2023. However, from May onwards, CO now took the lead amongst 3 states with UT following behind it.</a:t>
            </a:r>
          </a:p>
          <a:p>
            <a:endParaRPr lang="en-US" dirty="0"/>
          </a:p>
          <a:p>
            <a:r>
              <a:rPr lang="en-US" dirty="0"/>
              <a:t>Now we look at each website closely to see which states they implement the opt-out links for. We found that the majority of these websites implement the opt-out link across all 5 states, including IL which does not have a state specific privacy law. Next, about 10% of websites that implement the opt-out links in CA only implement it in CA and VA only. Next, 25 websites that implement the opt-out links only in states where the privacy laws went into effect, 13 websites that implement in states that have privacy laws.</a:t>
            </a:r>
          </a:p>
          <a:p>
            <a:endParaRPr lang="en-US" dirty="0"/>
          </a:p>
          <a:p>
            <a:r>
              <a:rPr lang="en-US" dirty="0"/>
              <a:t>Although we have not looked closely at whether the presence of opt-out link in non-CA states really mean that non-CA residents can successfully opt-out, it still suggests that non-CA potentially benefit from the spill-over effects of the CCPA.</a:t>
            </a:r>
          </a:p>
        </p:txBody>
      </p:sp>
      <p:sp>
        <p:nvSpPr>
          <p:cNvPr id="4" name="Slide Number Placeholder 3"/>
          <p:cNvSpPr>
            <a:spLocks noGrp="1"/>
          </p:cNvSpPr>
          <p:nvPr>
            <p:ph type="sldNum" sz="quarter" idx="5"/>
          </p:nvPr>
        </p:nvSpPr>
        <p:spPr/>
        <p:txBody>
          <a:bodyPr/>
          <a:lstStyle/>
          <a:p>
            <a:fld id="{7360FB41-079D-BA48-8B8D-D4BC64CFFEF6}" type="slidenum">
              <a:rPr lang="en-US" smtClean="0"/>
              <a:t>22</a:t>
            </a:fld>
            <a:endParaRPr lang="en-US"/>
          </a:p>
        </p:txBody>
      </p:sp>
    </p:spTree>
    <p:extLst>
      <p:ext uri="{BB962C8B-B14F-4D97-AF65-F5344CB8AC3E}">
        <p14:creationId xmlns:p14="http://schemas.microsoft.com/office/powerpoint/2010/main" val="3568234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23</a:t>
            </a:fld>
            <a:endParaRPr lang="en-US"/>
          </a:p>
        </p:txBody>
      </p:sp>
    </p:spTree>
    <p:extLst>
      <p:ext uri="{BB962C8B-B14F-4D97-AF65-F5344CB8AC3E}">
        <p14:creationId xmlns:p14="http://schemas.microsoft.com/office/powerpoint/2010/main" val="33272221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the beginning of the talk, besides offering an opt-out link, websites can choose to honor opt-out preference signals in a frictionless manner. As such, we want to investigate how often is the opt-out preference signals implemented and which websites tend to implement the opt-out preference signals. </a:t>
            </a:r>
          </a:p>
          <a:p>
            <a:endParaRPr lang="en-US" dirty="0"/>
          </a:p>
          <a:p>
            <a:r>
              <a:rPr lang="en-US" dirty="0"/>
              <a:t>One thing to remember about the opt-out preference signals is that, although websites are not required to notify users whether the opt-out preference signals sent by the user is honored, they are required to mention that websites choose to respect opt-out preference signals in their privacy policy. As such, in this study, we will treat any mentioning of the GPC signals by the websites as an attempt made by the website to respect GPC signals. </a:t>
            </a:r>
          </a:p>
          <a:p>
            <a:endParaRPr lang="en-US" dirty="0"/>
          </a:p>
          <a:p>
            <a:r>
              <a:rPr lang="en-US" dirty="0"/>
              <a:t>In order to do this, we manually browse each website using DuckDuckGo browser. This browser automatically sent an opt-out preference signals request to every website that we visit using browser. We take note of every notification and mentioning about the GPC signals when we visit the front page, opt-out page and privacy policy of the website.</a:t>
            </a:r>
          </a:p>
          <a:p>
            <a:endParaRPr lang="en-US" dirty="0"/>
          </a:p>
          <a:p>
            <a:r>
              <a:rPr lang="en-US" dirty="0"/>
              <a:t>Because this study is done manually and time consuming, we only do it once on July, 10, 2023 , at the end of our measurement period where the CPRA clearly took  effect and became enforceable.</a:t>
            </a:r>
          </a:p>
          <a:p>
            <a:endParaRPr lang="en-US" dirty="0"/>
          </a:p>
          <a:p>
            <a:r>
              <a:rPr lang="en-US" dirty="0"/>
              <a:t>We successfully visited 911 websites from CA vantage point, opt-out preference signals are not as popular as opt-out links. We can see that the number of websites that implement both opt-out links and GPC signals is about 23%, only opt-out link is 25%, and only GPC is about 4%. This shows that, there is only a small percentage of websites that implement opt-out links in replacement to opt-out links.</a:t>
            </a:r>
          </a:p>
        </p:txBody>
      </p:sp>
      <p:sp>
        <p:nvSpPr>
          <p:cNvPr id="4" name="Slide Number Placeholder 3"/>
          <p:cNvSpPr>
            <a:spLocks noGrp="1"/>
          </p:cNvSpPr>
          <p:nvPr>
            <p:ph type="sldNum" sz="quarter" idx="5"/>
          </p:nvPr>
        </p:nvSpPr>
        <p:spPr/>
        <p:txBody>
          <a:bodyPr/>
          <a:lstStyle/>
          <a:p>
            <a:fld id="{7360FB41-079D-BA48-8B8D-D4BC64CFFEF6}" type="slidenum">
              <a:rPr lang="en-US" smtClean="0"/>
              <a:t>24</a:t>
            </a:fld>
            <a:endParaRPr lang="en-US"/>
          </a:p>
        </p:txBody>
      </p:sp>
    </p:spTree>
    <p:extLst>
      <p:ext uri="{BB962C8B-B14F-4D97-AF65-F5344CB8AC3E}">
        <p14:creationId xmlns:p14="http://schemas.microsoft.com/office/powerpoint/2010/main" val="819261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25</a:t>
            </a:fld>
            <a:endParaRPr lang="en-US"/>
          </a:p>
        </p:txBody>
      </p:sp>
    </p:spTree>
    <p:extLst>
      <p:ext uri="{BB962C8B-B14F-4D97-AF65-F5344CB8AC3E}">
        <p14:creationId xmlns:p14="http://schemas.microsoft.com/office/powerpoint/2010/main" val="1062305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answer that question, we first categorize websites based on the likelihood that they are subject to CCPA. Just to refresh our memory, websites subject to CCPA are for-profit businesses that conduct business in CA, and satisfy at least one of the three criteria such as having annual gross revenue of at least 25 million dollars, buys or sells personal information of &gt;= 100,000 California consumers or derives at least 50% of </a:t>
            </a:r>
            <a:r>
              <a:rPr lang="en-US" dirty="0" err="1"/>
              <a:t>annuak</a:t>
            </a:r>
            <a:r>
              <a:rPr lang="en-US" dirty="0"/>
              <a:t> revenue from selling consumer’s personal information. However, not all of these information are available to the public, for example information such as number of California consumers or percentage of revenue derived from selling consumer’s personal information are often not publicly available. As such, we based on categorization on other information such as whether the business is for profit or not, their annual revenue and head quarter locations to decide whether websites are likely subject to CCPA.</a:t>
            </a:r>
          </a:p>
          <a:p>
            <a:endParaRPr lang="en-US" dirty="0"/>
          </a:p>
          <a:p>
            <a:r>
              <a:rPr lang="en-US" dirty="0"/>
              <a:t>We found out that amongst the websites that are likely CCPA-subject, 147 still do not implement the opt-out link and we want to investigate the reason for this.</a:t>
            </a:r>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26</a:t>
            </a:fld>
            <a:endParaRPr lang="en-US"/>
          </a:p>
        </p:txBody>
      </p:sp>
    </p:spTree>
    <p:extLst>
      <p:ext uri="{BB962C8B-B14F-4D97-AF65-F5344CB8AC3E}">
        <p14:creationId xmlns:p14="http://schemas.microsoft.com/office/powerpoint/2010/main" val="2934004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investigate what could be the potential non-compliance amongst this CCPA-subject websites. As such we manually look into their privacy policy pages.</a:t>
            </a:r>
          </a:p>
          <a:p>
            <a:endParaRPr lang="en-US" dirty="0"/>
          </a:p>
          <a:p>
            <a:r>
              <a:rPr lang="en-US" dirty="0"/>
              <a:t>43 websites claim that they do not sell personal information. Note that if they share personal information, then that means they might still be subject to CCPA</a:t>
            </a:r>
          </a:p>
          <a:p>
            <a:r>
              <a:rPr lang="en-US" dirty="0"/>
              <a:t>41 does not mention CCPA or opt-out rights at all.</a:t>
            </a:r>
          </a:p>
          <a:p>
            <a:r>
              <a:rPr lang="en-US" dirty="0"/>
              <a:t>43 offer some opt-out methods such as opt-out form, sending email or making a call and so on.</a:t>
            </a:r>
          </a:p>
          <a:p>
            <a:r>
              <a:rPr lang="en-US" dirty="0"/>
              <a:t> </a:t>
            </a:r>
          </a:p>
          <a:p>
            <a:r>
              <a:rPr lang="en-US" dirty="0"/>
              <a:t>Overall we find that the reasons for failure to comply with the CCPA are varied and still have a lot of ambiguities.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27</a:t>
            </a:fld>
            <a:endParaRPr lang="en-US"/>
          </a:p>
        </p:txBody>
      </p:sp>
    </p:spTree>
    <p:extLst>
      <p:ext uri="{BB962C8B-B14F-4D97-AF65-F5344CB8AC3E}">
        <p14:creationId xmlns:p14="http://schemas.microsoft.com/office/powerpoint/2010/main" val="676817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Van Tran. Today, I am going to present our work: Measuring Compliance with the California Consumer Privacy Act over Space and Time.</a:t>
            </a:r>
          </a:p>
          <a:p>
            <a:endParaRPr lang="en-US" dirty="0"/>
          </a:p>
          <a:p>
            <a:r>
              <a:rPr lang="en-US" dirty="0"/>
              <a:t>Every day, we spend hours browsing on the internet. This also means that the websites and apps are collecting vast amount of our private personal data including our identifier information  ,browsing history, opinions and preferences. </a:t>
            </a:r>
          </a:p>
          <a:p>
            <a:endParaRPr lang="en-US" dirty="0"/>
          </a:p>
          <a:p>
            <a:r>
              <a:rPr lang="en-US" dirty="0"/>
              <a:t>Often, the data collected does not just stay within the website but can get sold or shared with third parties to generate more profits for these businesses. </a:t>
            </a:r>
          </a:p>
          <a:p>
            <a:endParaRPr lang="en-US" dirty="0"/>
          </a:p>
          <a:p>
            <a:r>
              <a:rPr lang="en-US" dirty="0"/>
              <a:t>And this gives rise to many potential harms to consumers including targeted advertising, consumer profiling, manipulation and influence, data breaches and identity theft. </a:t>
            </a:r>
          </a:p>
          <a:p>
            <a:endParaRPr lang="en-US" dirty="0"/>
          </a:p>
          <a:p>
            <a:r>
              <a:rPr lang="en-US" dirty="0"/>
              <a:t>The California Consumer Privacy Act or CCPA for short was introduced in 2018. The goal of the act is to give California consumers more control over their personal information. The act went into effect in 2020, consists of 6 important privacy rights, including the right to opt-out of sale of personal information.</a:t>
            </a:r>
          </a:p>
          <a:p>
            <a:endParaRPr lang="en-US" dirty="0"/>
          </a:p>
          <a:p>
            <a:r>
              <a:rPr lang="en-US" dirty="0"/>
              <a:t>The California Privacy Rights Act or CPRA for short, aims to strengthen the CCPA and it went into effect in January 2023. The CPRA made several amendments to the CCPA, these include it extends the right to opt-out to include not just sale but also sharing of personal information. It also revise the criteria of who is subject to the CCPA. It also differentiate sensitive personal information as a separate category of the general personal information.</a:t>
            </a:r>
          </a:p>
          <a:p>
            <a:endParaRPr lang="en-US" dirty="0"/>
          </a:p>
          <a:p>
            <a:endParaRPr lang="en-US" dirty="0"/>
          </a:p>
          <a:p>
            <a:r>
              <a:rPr lang="en-US" dirty="0"/>
              <a:t>In terms of the opt-out methods, the old CCPA requires firms to offer a Do not Sell My Personal Information link in their websites. However, this is no longer acceptable by the CPRA, </a:t>
            </a:r>
          </a:p>
          <a:p>
            <a:r>
              <a:rPr lang="en-US" dirty="0"/>
              <a:t>Instead, firms have these 3 options to implement the opt-out </a:t>
            </a:r>
            <a:r>
              <a:rPr lang="en-US" dirty="0" err="1"/>
              <a:t>methods.They</a:t>
            </a:r>
            <a:r>
              <a:rPr lang="en-US" dirty="0"/>
              <a:t> can either implement the Do not sell or share my personal information link located at the top or bottom of their websites. They can also provide alternative opt-out link such as </a:t>
            </a:r>
          </a:p>
          <a:p>
            <a:r>
              <a:rPr lang="en-US" dirty="0"/>
              <a:t>Privacy Choices link with the opt-out icon next to it. In this study, we are going to use the "opt-out link"  to refer to both the  Do not sell or share my personal information link and Privacy Choices link and this is also the focus of this study.</a:t>
            </a:r>
          </a:p>
          <a:p>
            <a:endParaRPr lang="en-US" dirty="0"/>
          </a:p>
          <a:p>
            <a:endParaRPr lang="en-US" dirty="0"/>
          </a:p>
          <a:p>
            <a:r>
              <a:rPr lang="en-US" dirty="0"/>
              <a:t>Lastly, websites can also choose to respect opt-out preference signals. However, they have to mention in the privacy policy that they respect opt-out preference signals.</a:t>
            </a:r>
          </a:p>
          <a:p>
            <a:endParaRPr lang="en-US" dirty="0"/>
          </a:p>
          <a:p>
            <a:r>
              <a:rPr lang="en-US" dirty="0"/>
              <a:t>We are really interested to know whether these privacy laws have any effect on the behaviors of the websites. As such, we come up with these 4 research questions. Firstly, how does the implementation of the CCPA’s opt out requirements change over time? Next, are websites complying with the CCPA's opt-out requirements? Next, do the businesses that implement the opt-out link for the sale and sharing of personal data also let non-California consumers opt-out? Last but not least, do businesses that fail to provide opt-out links on their home page offer other opt-out methods, or are they not subject to CCPA?</a:t>
            </a:r>
          </a:p>
          <a:p>
            <a:r>
              <a:rPr lang="en-US" dirty="0"/>
              <a:t>Due to the interest of time, we will not cover RQ2 in this talk.</a:t>
            </a:r>
          </a:p>
          <a:p>
            <a:r>
              <a:rPr lang="en-US" dirty="0"/>
              <a:t>So, to answer these research questions,  this is the outline for today's talk. We will first cover dataset and vantage point selection, followed by methodology, findings, and lastly limitations. </a:t>
            </a:r>
          </a:p>
          <a:p>
            <a:endParaRPr lang="en-US" dirty="0"/>
          </a:p>
          <a:p>
            <a:r>
              <a:rPr lang="en-US" dirty="0"/>
              <a:t>We choose to conduct our measurements from 5 states. Virginia, Colorado and Utah are the states that also have their privacy laws resembling the CCPA. These states have their privacy laws went into effect at different timings and also have some differences between them. Illinois does not have any state specific privacy laws therefore, it is used as a contrast vantage point for us to see the spillover effects of CCPA on those that do not have privacy laws. We conduct our measurement on 1016 unique websites from the start January 2023 to the end of July, 2023. For each state, we measured twice per month.</a:t>
            </a:r>
          </a:p>
          <a:p>
            <a:endParaRPr lang="en-US" dirty="0"/>
          </a:p>
          <a:p>
            <a:r>
              <a:rPr lang="en-US" dirty="0"/>
              <a:t>Now let's move on to our methodology. </a:t>
            </a:r>
          </a:p>
          <a:p>
            <a:r>
              <a:rPr lang="en-US" dirty="0"/>
              <a:t>Before conducting our measurement,  we first come up with a list of keywords to identify the opt-out link. Luckily, the CCPA has spelled out the magic keywords to identify the opt-out link such as privacy choices or do not sell or share my personal information. We also do a manual check on the website to see whether these keywords are sufficient and add on several keywords that are not included </a:t>
            </a:r>
            <a:r>
              <a:rPr lang="en-US" dirty="0" err="1"/>
              <a:t>i</a:t>
            </a:r>
            <a:r>
              <a:rPr lang="en-US" dirty="0"/>
              <a:t> the CCPA.</a:t>
            </a:r>
          </a:p>
          <a:p>
            <a:endParaRPr lang="en-US" dirty="0"/>
          </a:p>
          <a:p>
            <a:r>
              <a:rPr lang="en-US" dirty="0"/>
              <a:t>Next, for each website, we first render them using Selenium.</a:t>
            </a:r>
          </a:p>
          <a:p>
            <a:r>
              <a:rPr lang="en-US" dirty="0"/>
              <a:t>Next we use 2 approaches to search for the opt-out link. We first search in the page source to see whether any elements such as "anchor", "button" and "span" that contain the keywords that we are looking for.  We also search directly on the  website using the search bar. We then compare the keywords obtained from these 2 approaches together and if they disagree and we will manually check.</a:t>
            </a:r>
          </a:p>
          <a:p>
            <a:r>
              <a:rPr lang="en-US" dirty="0"/>
              <a:t>Now let's move on to our findings.</a:t>
            </a:r>
          </a:p>
          <a:p>
            <a:r>
              <a:rPr lang="en-US" dirty="0"/>
              <a:t>For the first question of how does the implementation of the CCPA's  opt-out requirements change over time, we plot the graph of the number of websites that implement the opt-out link by each measurement date. We see that the number of websites implemented the opt-out link increases over time, and this increase is slightly steeper around January 2023 compared to other months.</a:t>
            </a:r>
          </a:p>
          <a:p>
            <a:endParaRPr lang="en-US" dirty="0"/>
          </a:p>
          <a:p>
            <a:r>
              <a:rPr lang="en-US" dirty="0"/>
              <a:t>We also see that there are a decrease in the number of websites that use the outdated wording “Do not sell my personal information” and an increase in the number of websites that use CCPA compliant wordings such as Privacy Choices or Do not sell or share my personal information . </a:t>
            </a:r>
          </a:p>
          <a:p>
            <a:r>
              <a:rPr lang="en-US" dirty="0"/>
              <a:t>Overall, we see that websites are increasingly but not fully complying with CCPA’s requirements yet.</a:t>
            </a:r>
          </a:p>
          <a:p>
            <a:endParaRPr lang="en-US" dirty="0"/>
          </a:p>
          <a:p>
            <a:r>
              <a:rPr lang="en-US" dirty="0"/>
              <a:t>For the next research question, "Do the businesses that implement the opt-out link for the sale and sharing of personal data also let non-California consumers opt-out?, we also plot a similar graph for these 5 states. We found that across these 5 states, the number of websites implementing the opt-out link increase over time. CA is always the leader in terms of the  number of websites with the opt-out link, followed by VA although the gap between VA and CA starts to close up around April 2023.</a:t>
            </a:r>
          </a:p>
          <a:p>
            <a:endParaRPr lang="en-US" dirty="0"/>
          </a:p>
          <a:p>
            <a:r>
              <a:rPr lang="en-US" dirty="0"/>
              <a:t>Interestingly, we also found that IL used to slightly lead UT and CO especially in the beginning months of 2023, however, as we move closer to May and June 2023, CO now took the lead amongst 3 states followed by UT and finally IL. We looked at these websites further and we found out that 78% of websites that implement the opt-out links in CA also implement that across all of the examined states.</a:t>
            </a:r>
          </a:p>
          <a:p>
            <a:endParaRPr lang="en-US" dirty="0"/>
          </a:p>
          <a:p>
            <a:r>
              <a:rPr lang="en-US" dirty="0"/>
              <a:t>Now, let's move on to our last research question, Do businesses that fail to provide opt-out links on their home page offer other opt-out methods, or are they not subject to CCPA?</a:t>
            </a:r>
          </a:p>
          <a:p>
            <a:endParaRPr lang="en-US" dirty="0"/>
          </a:p>
          <a:p>
            <a:r>
              <a:rPr lang="en-US" dirty="0"/>
              <a:t>Let's first look at the question of who is subject to the CCPA. Firms subject to the CCPA are those for-profit entities that collect consumers' personal data, which does business in California and satisfy at least one of the following thresholds.</a:t>
            </a:r>
          </a:p>
          <a:p>
            <a:r>
              <a:rPr lang="en-US" dirty="0"/>
              <a:t>First, has annual gross revenue exceeding 25 million dollars. Second, possesses the personal information of at least 100,000 California consumers and lastly, derives at least 50 percent of of their annual revenue from selling consumers' personal data.</a:t>
            </a:r>
          </a:p>
          <a:p>
            <a:endParaRPr lang="en-US" dirty="0"/>
          </a:p>
          <a:p>
            <a:r>
              <a:rPr lang="en-US" dirty="0"/>
              <a:t>As you might have guessed, information such as the number of California consumers or how much of the annual revenue are derived from selling consumer personal data are often not readily publicly available. </a:t>
            </a:r>
          </a:p>
          <a:p>
            <a:endParaRPr lang="en-US" dirty="0"/>
          </a:p>
          <a:p>
            <a:r>
              <a:rPr lang="en-US" dirty="0"/>
              <a:t>As such, we try our best to use other information such as whether the business is for-profit or not, where are their headquarters located and their annual gross revenues to categorize these websites into whether they are subject to CCPA.</a:t>
            </a:r>
          </a:p>
          <a:p>
            <a:endParaRPr lang="en-US" dirty="0"/>
          </a:p>
          <a:p>
            <a:endParaRPr lang="en-US" dirty="0"/>
          </a:p>
          <a:p>
            <a:r>
              <a:rPr lang="en-US" dirty="0"/>
              <a:t>Interestingly, we found that there are a significant number of websites that still implement the opt-out link although they might not be subject to the CCPA. These include non-profit websites, or for-profit websites with annual revenue of less than 25 million dollars. On the flip side, we saw that 30% of websites that are likely CCPA-subject still do not implement the opt-out link.</a:t>
            </a:r>
          </a:p>
          <a:p>
            <a:endParaRPr lang="en-US" dirty="0"/>
          </a:p>
          <a:p>
            <a:r>
              <a:rPr lang="en-US" dirty="0"/>
              <a:t>And we are really. interested to see what can be the reasons for this potential non-compliance. We have looked closely at their privacy policy, and here is what we found.</a:t>
            </a:r>
          </a:p>
          <a:p>
            <a:endParaRPr lang="en-US" dirty="0"/>
          </a:p>
          <a:p>
            <a:r>
              <a:rPr lang="en-US" dirty="0"/>
              <a:t>43 websites claim that they do not sell consumers' personal information. Note that this might exclude them from being subject to the old CCPA but might not exclude them from the CPRA  because the CPRA includes firms that sells or share personal information. </a:t>
            </a:r>
          </a:p>
          <a:p>
            <a:endParaRPr lang="en-US" dirty="0"/>
          </a:p>
          <a:p>
            <a:r>
              <a:rPr lang="en-US" dirty="0"/>
              <a:t>41 does not mention CCPA or opt-out rights at all.</a:t>
            </a:r>
          </a:p>
          <a:p>
            <a:r>
              <a:rPr lang="en-US" dirty="0"/>
              <a:t>In addition, 37 websites have their  opt-out methods mentioned in their privacy policy and these opt-out methods might not might not be deemed as acceptable by the CCPA. For example, </a:t>
            </a:r>
          </a:p>
          <a:p>
            <a:r>
              <a:rPr lang="en-US" dirty="0"/>
              <a:t>they can embed the opt-out form in their privacy policy, or require consumers to give them a phone call or email to communicate about their opt-out rights.</a:t>
            </a:r>
          </a:p>
          <a:p>
            <a:r>
              <a:rPr lang="en-US" dirty="0"/>
              <a:t> </a:t>
            </a:r>
          </a:p>
          <a:p>
            <a:r>
              <a:rPr lang="en-US" dirty="0"/>
              <a:t>So Overall we see that the reasons for failure to comply with the CCPA are varied and ambiguous and requires more investigation. </a:t>
            </a:r>
          </a:p>
          <a:p>
            <a:endParaRPr lang="en-US" dirty="0"/>
          </a:p>
          <a:p>
            <a:r>
              <a:rPr lang="en-US" dirty="0"/>
              <a:t>We acknowledge that our study can suffer from several limitations. For example, the presence of opt-out link does not mean it is functional/compliant to CCPA. In addition, the presence of opt-out link at non-CA vantage point does not mean non-CA residents can exercise opt-out rights.</a:t>
            </a:r>
          </a:p>
          <a:p>
            <a:endParaRPr lang="en-US" dirty="0"/>
          </a:p>
          <a:p>
            <a:r>
              <a:rPr lang="en-US" dirty="0"/>
              <a:t>In summary, our study sheds light on the following research questions. We found out that websites are increasingly but not fully complying with CCPA's requirements yet. We also found out that the majority of websites that implement the opt-out link in </a:t>
            </a:r>
            <a:r>
              <a:rPr lang="en-US" dirty="0" err="1"/>
              <a:t>california</a:t>
            </a:r>
            <a:r>
              <a:rPr lang="en-US" dirty="0"/>
              <a:t> also implement across all examined states. We also found that 30% of websites that are likely subject to CCPA still do not implement the opt-out link and the reasons for these failures are varied and ambiguous. </a:t>
            </a:r>
          </a:p>
          <a:p>
            <a:endParaRPr lang="en-US" dirty="0"/>
          </a:p>
          <a:p>
            <a:r>
              <a:rPr lang="en-US" dirty="0"/>
              <a:t>Thank you for your attention and if you have any questions, please contact me at </a:t>
            </a:r>
            <a:r>
              <a:rPr lang="en-US" dirty="0" err="1"/>
              <a:t>tranv@uchicago.edu</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br>
              <a:rPr lang="en-US" dirty="0"/>
            </a:b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28</a:t>
            </a:fld>
            <a:endParaRPr lang="en-US"/>
          </a:p>
        </p:txBody>
      </p:sp>
    </p:spTree>
    <p:extLst>
      <p:ext uri="{BB962C8B-B14F-4D97-AF65-F5344CB8AC3E}">
        <p14:creationId xmlns:p14="http://schemas.microsoft.com/office/powerpoint/2010/main" val="2807245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really interested to whether and how much impact these privacy laws have on the websites. As such, we ask ourselves these questions,</a:t>
            </a:r>
          </a:p>
          <a:p>
            <a:endParaRPr lang="en-US" dirty="0"/>
          </a:p>
          <a:p>
            <a:r>
              <a:rPr lang="en-US" dirty="0"/>
              <a:t>Firstly, how has the implementation of the CCPA’s opt out requirements change over time, especially after the CPRA went into effect.</a:t>
            </a:r>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r>
              <a:rPr lang="en-US" b="1" dirty="0"/>
              <a:t>Finish this one.</a:t>
            </a:r>
          </a:p>
        </p:txBody>
      </p:sp>
      <p:sp>
        <p:nvSpPr>
          <p:cNvPr id="4" name="Slide Number Placeholder 3"/>
          <p:cNvSpPr>
            <a:spLocks noGrp="1"/>
          </p:cNvSpPr>
          <p:nvPr>
            <p:ph type="sldNum" sz="quarter" idx="5"/>
          </p:nvPr>
        </p:nvSpPr>
        <p:spPr/>
        <p:txBody>
          <a:bodyPr/>
          <a:lstStyle/>
          <a:p>
            <a:fld id="{7360FB41-079D-BA48-8B8D-D4BC64CFFEF6}" type="slidenum">
              <a:rPr lang="en-US" smtClean="0"/>
              <a:t>29</a:t>
            </a:fld>
            <a:endParaRPr lang="en-US"/>
          </a:p>
        </p:txBody>
      </p:sp>
    </p:spTree>
    <p:extLst>
      <p:ext uri="{BB962C8B-B14F-4D97-AF65-F5344CB8AC3E}">
        <p14:creationId xmlns:p14="http://schemas.microsoft.com/office/powerpoint/2010/main" val="1995648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60FB41-079D-BA48-8B8D-D4BC64CFFEF6}" type="slidenum">
              <a:rPr lang="en-US" smtClean="0"/>
              <a:t>3</a:t>
            </a:fld>
            <a:endParaRPr lang="en-US"/>
          </a:p>
        </p:txBody>
      </p:sp>
    </p:spTree>
    <p:extLst>
      <p:ext uri="{BB962C8B-B14F-4D97-AF65-F5344CB8AC3E}">
        <p14:creationId xmlns:p14="http://schemas.microsoft.com/office/powerpoint/2010/main" val="1175145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Define what spill-over is: effects of the law that is out of </a:t>
            </a:r>
            <a:r>
              <a:rPr lang="en-US" dirty="0" err="1"/>
              <a:t>jusrisdiction</a:t>
            </a:r>
            <a:endParaRPr lang="en-US" dirty="0"/>
          </a:p>
          <a:p>
            <a:pPr marL="171450" indent="-171450">
              <a:buFontTx/>
              <a:buChar char="-"/>
            </a:pPr>
            <a:r>
              <a:rPr lang="en-US" dirty="0"/>
              <a:t>Prepare a few back up slides</a:t>
            </a:r>
          </a:p>
          <a:p>
            <a:pPr marL="171450" indent="-171450">
              <a:buFontTx/>
              <a:buChar char="-"/>
            </a:pPr>
            <a:r>
              <a:rPr lang="en-US" dirty="0"/>
              <a:t>How to coding</a:t>
            </a:r>
          </a:p>
          <a:p>
            <a:pPr marL="171450" indent="-171450">
              <a:buFontTx/>
              <a:buChar char="-"/>
            </a:pPr>
            <a:r>
              <a:rPr lang="en-US" dirty="0"/>
              <a:t>Prepare a few slides </a:t>
            </a:r>
            <a:r>
              <a:rPr lang="en-US" dirty="0" err="1"/>
              <a:t>priminary</a:t>
            </a:r>
            <a:r>
              <a:rPr lang="en-US"/>
              <a:t> results on what we have</a:t>
            </a:r>
          </a:p>
          <a:p>
            <a:pPr marL="171450" indent="-171450">
              <a:buFontTx/>
              <a:buChar char="-"/>
            </a:pPr>
            <a:endParaRPr lang="en-US"/>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30</a:t>
            </a:fld>
            <a:endParaRPr lang="en-US"/>
          </a:p>
        </p:txBody>
      </p:sp>
    </p:spTree>
    <p:extLst>
      <p:ext uri="{BB962C8B-B14F-4D97-AF65-F5344CB8AC3E}">
        <p14:creationId xmlns:p14="http://schemas.microsoft.com/office/powerpoint/2010/main" val="2690432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a:extLst>
            <a:ext uri="{FF2B5EF4-FFF2-40B4-BE49-F238E27FC236}">
              <a16:creationId xmlns:a16="http://schemas.microsoft.com/office/drawing/2014/main" id="{6ED92998-FA38-7E70-89AC-4561F76141A5}"/>
            </a:ext>
          </a:extLst>
        </p:cNvPr>
        <p:cNvGrpSpPr/>
        <p:nvPr/>
      </p:nvGrpSpPr>
      <p:grpSpPr>
        <a:xfrm>
          <a:off x="0" y="0"/>
          <a:ext cx="0" cy="0"/>
          <a:chOff x="0" y="0"/>
          <a:chExt cx="0" cy="0"/>
        </a:xfrm>
      </p:grpSpPr>
      <p:sp>
        <p:nvSpPr>
          <p:cNvPr id="634" name="Google Shape;634;p43:notes">
            <a:extLst>
              <a:ext uri="{FF2B5EF4-FFF2-40B4-BE49-F238E27FC236}">
                <a16:creationId xmlns:a16="http://schemas.microsoft.com/office/drawing/2014/main" id="{A28EB791-059E-D0F6-CD74-B7D9D456867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a:extLst>
              <a:ext uri="{FF2B5EF4-FFF2-40B4-BE49-F238E27FC236}">
                <a16:creationId xmlns:a16="http://schemas.microsoft.com/office/drawing/2014/main" id="{B975E008-34E5-4220-2BF3-6AAB16F162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4001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However, questions remain about the law’s effectiveness in preventing websites from using these tactics.</a:t>
            </a:r>
            <a:endParaRPr/>
          </a:p>
          <a:p>
            <a:pPr marL="0" lvl="0" indent="0" algn="l" rtl="0">
              <a:spcBef>
                <a:spcPts val="0"/>
              </a:spcBef>
              <a:spcAft>
                <a:spcPts val="0"/>
              </a:spcAft>
              <a:buNone/>
            </a:pPr>
            <a:endParaRPr/>
          </a:p>
          <a:p>
            <a:pPr marL="0" lvl="0" indent="0" algn="l" rtl="0">
              <a:spcBef>
                <a:spcPts val="0"/>
              </a:spcBef>
              <a:spcAft>
                <a:spcPts val="0"/>
              </a:spcAft>
              <a:buNone/>
            </a:pPr>
            <a:r>
              <a:rPr lang="en-US"/>
              <a:t>Since the CCPA serves</a:t>
            </a:r>
            <a:endParaRPr/>
          </a:p>
          <a:p>
            <a:pPr marL="0" lvl="0" indent="0" algn="l" rtl="0">
              <a:spcBef>
                <a:spcPts val="0"/>
              </a:spcBef>
              <a:spcAft>
                <a:spcPts val="0"/>
              </a:spcAft>
              <a:buNone/>
            </a:pPr>
            <a:r>
              <a:rPr lang="en-US"/>
              <a:t>as the overarching statutory framework encompassing both the CCPA and CPRA, we will use the term "CCPA" to refer</a:t>
            </a:r>
            <a:endParaRPr/>
          </a:p>
          <a:p>
            <a:pPr marL="0" lvl="0" indent="0" algn="l" rtl="0">
              <a:spcBef>
                <a:spcPts val="0"/>
              </a:spcBef>
              <a:spcAft>
                <a:spcPts val="0"/>
              </a:spcAft>
              <a:buNone/>
            </a:pPr>
            <a:r>
              <a:rPr lang="en-US"/>
              <a:t>to the comprehensive set of privacy regulations, including opt-out requirements.</a:t>
            </a:r>
            <a:endParaRPr/>
          </a:p>
          <a:p>
            <a:pPr marL="0" lvl="0" indent="0" algn="l" rtl="0">
              <a:spcBef>
                <a:spcPts val="0"/>
              </a:spcBef>
              <a:spcAft>
                <a:spcPts val="0"/>
              </a:spcAft>
              <a:buNone/>
            </a:pPr>
            <a:endParaRPr/>
          </a:p>
        </p:txBody>
      </p:sp>
      <p:sp>
        <p:nvSpPr>
          <p:cNvPr id="112" name="Google Shape;11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To implement the opt-out right, businesses that are subject to the CCPA that collect personal information from</a:t>
            </a:r>
            <a:endParaRPr/>
          </a:p>
          <a:p>
            <a:pPr marL="0" lvl="0" indent="0" algn="l" rtl="0">
              <a:spcBef>
                <a:spcPts val="0"/>
              </a:spcBef>
              <a:spcAft>
                <a:spcPts val="0"/>
              </a:spcAft>
              <a:buNone/>
            </a:pPr>
            <a:r>
              <a:rPr lang="en-US"/>
              <a:t>consumers online shall, "at minimum, allow consumers to submit requests to opt-out of sale/sharing through an opt-out</a:t>
            </a:r>
            <a:endParaRPr/>
          </a:p>
          <a:p>
            <a:pPr marL="0" lvl="0" indent="0" algn="l" rtl="0">
              <a:spcBef>
                <a:spcPts val="0"/>
              </a:spcBef>
              <a:spcAft>
                <a:spcPts val="0"/>
              </a:spcAft>
              <a:buNone/>
            </a:pPr>
            <a:r>
              <a:rPr lang="en-US"/>
              <a:t>preference signal and at least one of the following methods: an interactive form accessible via the ’Do Not Sell or Share</a:t>
            </a:r>
            <a:endParaRPr/>
          </a:p>
          <a:p>
            <a:pPr marL="0" lvl="0" indent="0" algn="l" rtl="0">
              <a:spcBef>
                <a:spcPts val="0"/>
              </a:spcBef>
              <a:spcAft>
                <a:spcPts val="0"/>
              </a:spcAft>
              <a:buNone/>
            </a:pPr>
            <a:r>
              <a:rPr lang="en-US"/>
              <a:t>My Personal Information’ link, the Alternative Opt-out link, or the business’s privacy policy if the business processes an</a:t>
            </a:r>
            <a:endParaRPr/>
          </a:p>
          <a:p>
            <a:pPr marL="0" lvl="0" indent="0" algn="l" rtl="0">
              <a:spcBef>
                <a:spcPts val="0"/>
              </a:spcBef>
              <a:spcAft>
                <a:spcPts val="0"/>
              </a:spcAft>
              <a:buNone/>
            </a:pPr>
            <a:r>
              <a:rPr lang="en-US"/>
              <a:t>opt-out preference signal in a frictionless manner”.</a:t>
            </a:r>
            <a:endParaRPr/>
          </a:p>
          <a:p>
            <a:pPr marL="0" lvl="0" indent="0" algn="l" rtl="0">
              <a:spcBef>
                <a:spcPts val="0"/>
              </a:spcBef>
              <a:spcAft>
                <a:spcPts val="0"/>
              </a:spcAft>
              <a:buNone/>
            </a:pPr>
            <a:endParaRPr/>
          </a:p>
          <a:p>
            <a:pPr marL="0" lvl="0" indent="0" algn="l" rtl="0">
              <a:spcBef>
                <a:spcPts val="0"/>
              </a:spcBef>
              <a:spcAft>
                <a:spcPts val="0"/>
              </a:spcAft>
              <a:buNone/>
            </a:pPr>
            <a:r>
              <a:rPr lang="en-US"/>
              <a:t>In this study, we will use the term “opt-out link” to refer to the opt-out method via the Do not sell or share my personal information link and the alternative opt-out link . </a:t>
            </a:r>
            <a:endParaRPr/>
          </a:p>
          <a:p>
            <a:pPr marL="0" lvl="0" indent="0" algn="l" rtl="0">
              <a:spcBef>
                <a:spcPts val="0"/>
              </a:spcBef>
              <a:spcAft>
                <a:spcPts val="0"/>
              </a:spcAft>
              <a:buNone/>
            </a:pPr>
            <a:endParaRPr/>
          </a:p>
          <a:p>
            <a:pPr marL="0" lvl="0" indent="0" algn="l" rtl="0">
              <a:spcBef>
                <a:spcPts val="0"/>
              </a:spcBef>
              <a:spcAft>
                <a:spcPts val="0"/>
              </a:spcAft>
              <a:buNone/>
            </a:pPr>
            <a:r>
              <a:rPr lang="en-US"/>
              <a:t>Previous studies have noted that the opt-out process via the</a:t>
            </a:r>
            <a:endParaRPr/>
          </a:p>
          <a:p>
            <a:pPr marL="0" lvl="0" indent="0" algn="l" rtl="0">
              <a:spcBef>
                <a:spcPts val="0"/>
              </a:spcBef>
              <a:spcAft>
                <a:spcPts val="0"/>
              </a:spcAft>
              <a:buNone/>
            </a:pPr>
            <a:r>
              <a:rPr lang="en-US"/>
              <a:t>opt-out link is often burdensome [3] and that websites more frequently implement the opt-out link than frictionless</a:t>
            </a:r>
            <a:endParaRPr/>
          </a:p>
          <a:p>
            <a:pPr marL="0" lvl="0" indent="0" algn="l" rtl="0">
              <a:spcBef>
                <a:spcPts val="0"/>
              </a:spcBef>
              <a:spcAft>
                <a:spcPts val="0"/>
              </a:spcAft>
              <a:buNone/>
            </a:pPr>
            <a:r>
              <a:rPr lang="en-US"/>
              <a:t>opt-out preference signals. Therefore, this study focuses on the opt-out process using the opt-out link.</a:t>
            </a:r>
            <a:endParaRPr/>
          </a:p>
        </p:txBody>
      </p:sp>
      <p:sp>
        <p:nvSpPr>
          <p:cNvPr id="126" name="Google Shape;1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136" name="Google Shape;13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For methodology, we explain how to choose the dataset to study</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describe how we come up with metrics to describe the opt-out process and dark patterns present in the opt-out process</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 describe the data collection and labelling process, followed by how we follow-up with the opt-out process</a:t>
            </a:r>
            <a:endParaRPr/>
          </a:p>
        </p:txBody>
      </p:sp>
      <p:sp>
        <p:nvSpPr>
          <p:cNvPr id="215" name="Google Shape;2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4</a:t>
            </a:fld>
            <a:endParaRPr lang="en-US"/>
          </a:p>
        </p:txBody>
      </p:sp>
    </p:spTree>
    <p:extLst>
      <p:ext uri="{BB962C8B-B14F-4D97-AF65-F5344CB8AC3E}">
        <p14:creationId xmlns:p14="http://schemas.microsoft.com/office/powerpoint/2010/main" val="1879898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In January 2024, We first conduct a pilot study on 100 websites randomly sampled from the 330 websites to study to help us develop</a:t>
            </a:r>
            <a:endParaRPr dirty="0"/>
          </a:p>
          <a:p>
            <a:pPr marL="0" marR="0" lvl="0" indent="0" algn="l" rtl="0">
              <a:lnSpc>
                <a:spcPct val="100000"/>
              </a:lnSpc>
              <a:spcBef>
                <a:spcPts val="0"/>
              </a:spcBef>
              <a:spcAft>
                <a:spcPts val="0"/>
              </a:spcAft>
              <a:buClr>
                <a:schemeClr val="dk1"/>
              </a:buClr>
              <a:buSzPts val="1200"/>
              <a:buFont typeface="Calibri"/>
              <a:buNone/>
            </a:pPr>
            <a:r>
              <a:rPr lang="en-US" dirty="0"/>
              <a:t> metrics to characterize opt-out process and dark patterns.</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r>
              <a:rPr lang="en-US" dirty="0"/>
              <a:t>Browser opt-out: After consumers click on the opt-out link, they can select certain opt-out options—such as</a:t>
            </a:r>
            <a:endParaRPr dirty="0"/>
          </a:p>
          <a:p>
            <a:pPr marL="0" lvl="0" indent="0" algn="l" rtl="0">
              <a:spcBef>
                <a:spcPts val="0"/>
              </a:spcBef>
              <a:spcAft>
                <a:spcPts val="0"/>
              </a:spcAft>
              <a:buNone/>
            </a:pPr>
            <a:r>
              <a:rPr lang="en-US" dirty="0"/>
              <a:t>toggling off data sharing or the sale of personal information—without needing to provide any personal details.</a:t>
            </a:r>
            <a:endParaRPr dirty="0"/>
          </a:p>
          <a:p>
            <a:pPr marL="0" lvl="0" indent="0" algn="l" rtl="0">
              <a:spcBef>
                <a:spcPts val="0"/>
              </a:spcBef>
              <a:spcAft>
                <a:spcPts val="0"/>
              </a:spcAft>
              <a:buNone/>
            </a:pPr>
            <a:r>
              <a:rPr lang="en-US" dirty="0"/>
              <a:t>We call this control method "browser opt-out" since it is likely to use a browser-based method (not personal</a:t>
            </a:r>
            <a:endParaRPr dirty="0"/>
          </a:p>
          <a:p>
            <a:pPr marL="0" lvl="0" indent="0" algn="l" rtl="0">
              <a:spcBef>
                <a:spcPts val="0"/>
              </a:spcBef>
              <a:spcAft>
                <a:spcPts val="0"/>
              </a:spcAft>
              <a:buNone/>
            </a:pPr>
            <a:r>
              <a:rPr lang="en-US" dirty="0"/>
              <a:t>details) to identify users.</a:t>
            </a:r>
            <a:endParaRPr dirty="0"/>
          </a:p>
          <a:p>
            <a:pPr marL="0" lvl="0" indent="0" algn="l" rtl="0">
              <a:spcBef>
                <a:spcPts val="0"/>
              </a:spcBef>
              <a:spcAft>
                <a:spcPts val="0"/>
              </a:spcAft>
              <a:buNone/>
            </a:pPr>
            <a:r>
              <a:rPr lang="en-US" dirty="0"/>
              <a:t>• Opt-out form: Consumers must fill out an opt-out form that requires them to provide personal information, such</a:t>
            </a:r>
            <a:endParaRPr dirty="0"/>
          </a:p>
          <a:p>
            <a:pPr marL="0" lvl="0" indent="0" algn="l" rtl="0">
              <a:spcBef>
                <a:spcPts val="0"/>
              </a:spcBef>
              <a:spcAft>
                <a:spcPts val="0"/>
              </a:spcAft>
              <a:buNone/>
            </a:pPr>
            <a:r>
              <a:rPr lang="en-US" dirty="0"/>
              <a:t>as their name, email address, phone number, or mailing address. This process typically involves multiple steps,</a:t>
            </a:r>
            <a:endParaRPr dirty="0"/>
          </a:p>
          <a:p>
            <a:pPr marL="0" lvl="0" indent="0" algn="l" rtl="0">
              <a:spcBef>
                <a:spcPts val="0"/>
              </a:spcBef>
              <a:spcAft>
                <a:spcPts val="0"/>
              </a:spcAft>
              <a:buNone/>
            </a:pPr>
            <a:r>
              <a:rPr lang="en-US" dirty="0"/>
              <a:t>including submitting the form and possibly confirming the request via email or other means.</a:t>
            </a:r>
            <a:endParaRPr dirty="0"/>
          </a:p>
          <a:p>
            <a:pPr marL="0" lvl="0" indent="0" algn="l" rtl="0">
              <a:spcBef>
                <a:spcPts val="0"/>
              </a:spcBef>
              <a:spcAft>
                <a:spcPts val="0"/>
              </a:spcAft>
              <a:buNone/>
            </a:pPr>
            <a:r>
              <a:rPr lang="en-US" dirty="0"/>
              <a:t>• Both browser opt-out &amp; opt-out form (Both control methods): In this scenario, consumers must use browser opt-out</a:t>
            </a:r>
            <a:endParaRPr dirty="0"/>
          </a:p>
          <a:p>
            <a:pPr marL="0" lvl="0" indent="0" algn="l" rtl="0">
              <a:spcBef>
                <a:spcPts val="0"/>
              </a:spcBef>
              <a:spcAft>
                <a:spcPts val="0"/>
              </a:spcAft>
              <a:buNone/>
            </a:pPr>
            <a:r>
              <a:rPr lang="en-US" dirty="0"/>
              <a:t>in addition to completing an opt-out form where they have to provide personal information</a:t>
            </a:r>
            <a:endParaRPr dirty="0"/>
          </a:p>
        </p:txBody>
      </p:sp>
      <p:sp>
        <p:nvSpPr>
          <p:cNvPr id="238" name="Google Shape;23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5</a:t>
            </a:fld>
            <a:endParaRPr lang="en-US"/>
          </a:p>
        </p:txBody>
      </p:sp>
    </p:spTree>
    <p:extLst>
      <p:ext uri="{BB962C8B-B14F-4D97-AF65-F5344CB8AC3E}">
        <p14:creationId xmlns:p14="http://schemas.microsoft.com/office/powerpoint/2010/main" val="35012978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Specifically, we </a:t>
            </a:r>
            <a:endParaRPr/>
          </a:p>
        </p:txBody>
      </p:sp>
      <p:sp>
        <p:nvSpPr>
          <p:cNvPr id="392" name="Google Shape;39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5" name="Google Shape;45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CPRA, websites are required to implement the link titled Do not Sell My Personal Information at the header of footer of the webpage.</a:t>
            </a:r>
          </a:p>
          <a:p>
            <a:r>
              <a:rPr lang="en-US" dirty="0"/>
              <a:t>However, after the CPRA went into effect, websites should no longer use that link but instead, they have few alternative options to implement the opt-out method.</a:t>
            </a:r>
          </a:p>
          <a:p>
            <a:endParaRPr lang="en-US" dirty="0"/>
          </a:p>
          <a:p>
            <a:r>
              <a:rPr lang="en-US" dirty="0"/>
              <a:t>First, they can implement a link titled Do not sell or share my personal information link at the header of footer of the website</a:t>
            </a:r>
          </a:p>
          <a:p>
            <a:endParaRPr lang="en-US" dirty="0"/>
          </a:p>
          <a:p>
            <a:r>
              <a:rPr lang="en-US" dirty="0"/>
              <a:t>And because CPRA differentiate sensitive personal information from the general personal information, if businesses processes consumer’s sensitive personal information, they are required to implement a “Limit the use of my sensitive personal information” link besides the “Do not sell or share my personal information” link on the website.</a:t>
            </a:r>
          </a:p>
          <a:p>
            <a:endParaRPr lang="en-US" dirty="0"/>
          </a:p>
          <a:p>
            <a:r>
              <a:rPr lang="en-US" dirty="0"/>
              <a:t>Alternatively, they can also implement the alternative opt-out links such as “Your Privacy Choices” link with the opt-out icon next to it in lieu of providing the two links mentioned above </a:t>
            </a:r>
          </a:p>
          <a:p>
            <a:endParaRPr lang="en-US" dirty="0"/>
          </a:p>
          <a:p>
            <a:r>
              <a:rPr lang="en-US" dirty="0"/>
              <a:t>Finally, they can also choose to implement frictionless opt-out preferences signals.</a:t>
            </a:r>
          </a:p>
          <a:p>
            <a:endParaRPr lang="en-US" dirty="0"/>
          </a:p>
          <a:p>
            <a:r>
              <a:rPr lang="en-US" dirty="0"/>
              <a:t>Frictionless opt-out preference signals is a signals that the users can sent directly from the browser to the website that they are visiting to communicate about their opt-out preferences. Depending on the browser they are using, </a:t>
            </a:r>
          </a:p>
          <a:p>
            <a:r>
              <a:rPr lang="en-US" dirty="0"/>
              <a:t>Users may be required to do different steps to invoke opt-out preferences signals. For examples, for private browsers like </a:t>
            </a:r>
            <a:r>
              <a:rPr lang="en-US" dirty="0" err="1"/>
              <a:t>Duckduckgo</a:t>
            </a:r>
            <a:r>
              <a:rPr lang="en-US" dirty="0"/>
              <a:t>, users are only required to visit the website on </a:t>
            </a:r>
            <a:r>
              <a:rPr lang="en-US" dirty="0" err="1"/>
              <a:t>Duckduckgo</a:t>
            </a:r>
            <a:r>
              <a:rPr lang="en-US" dirty="0"/>
              <a:t> and the browser will sent the opt-out </a:t>
            </a:r>
            <a:r>
              <a:rPr lang="en-US" dirty="0" err="1"/>
              <a:t>prederences</a:t>
            </a:r>
            <a:r>
              <a:rPr lang="en-US" dirty="0"/>
              <a:t> to the websites. On the other hand, Firefox requires users to modify the browser Privacy Settings to invoke Opt-out preferences signals. Google Chrome require users to install GPC extensions in order to invoke GPC.</a:t>
            </a:r>
          </a:p>
          <a:p>
            <a:endParaRPr lang="en-US" dirty="0"/>
          </a:p>
          <a:p>
            <a:r>
              <a:rPr lang="en-US" dirty="0"/>
              <a:t>In this study, we focus on measuring the Do not sell or share my personal information link and the privacy choices link which we call “the opt-out link” which is the more common opt-out methods implemented by websites.</a:t>
            </a:r>
          </a:p>
        </p:txBody>
      </p:sp>
      <p:sp>
        <p:nvSpPr>
          <p:cNvPr id="4" name="Slide Number Placeholder 3"/>
          <p:cNvSpPr>
            <a:spLocks noGrp="1"/>
          </p:cNvSpPr>
          <p:nvPr>
            <p:ph type="sldNum" sz="quarter" idx="5"/>
          </p:nvPr>
        </p:nvSpPr>
        <p:spPr/>
        <p:txBody>
          <a:bodyPr/>
          <a:lstStyle/>
          <a:p>
            <a:fld id="{7360FB41-079D-BA48-8B8D-D4BC64CFFEF6}" type="slidenum">
              <a:rPr lang="en-US" smtClean="0"/>
              <a:t>6</a:t>
            </a:fld>
            <a:endParaRPr lang="en-US"/>
          </a:p>
        </p:txBody>
      </p:sp>
    </p:spTree>
    <p:extLst>
      <p:ext uri="{BB962C8B-B14F-4D97-AF65-F5344CB8AC3E}">
        <p14:creationId xmlns:p14="http://schemas.microsoft.com/office/powerpoint/2010/main" val="30899496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3" name="Google Shape;513;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6" name="Google Shape;53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8" name="Google Shape;55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our work is one of the first that tries to measure the impact of CPRA on the behaviors of businesses. Understanding whether CPRA has an impact on the </a:t>
            </a:r>
          </a:p>
          <a:p>
            <a:r>
              <a:rPr lang="en-US" dirty="0"/>
              <a:t>Businesses’ behaviors can help policy makers and law enforcement make better decision in how to protect consumers’ privacy.</a:t>
            </a:r>
          </a:p>
          <a:p>
            <a:endParaRPr lang="en-US" dirty="0"/>
          </a:p>
          <a:p>
            <a:r>
              <a:rPr lang="en-US" dirty="0"/>
              <a:t>In this study, we focus on 4 research questions.</a:t>
            </a:r>
          </a:p>
          <a:p>
            <a:endParaRPr lang="en-US" dirty="0"/>
          </a:p>
          <a:p>
            <a:endParaRPr lang="en-US" dirty="0"/>
          </a:p>
          <a:p>
            <a:r>
              <a:rPr lang="en-US" dirty="0"/>
              <a:t>The first question we want to focus is how has the implementation of the CCPA’s opt out requirements change over time. This question is interesting because the CPRA revised the criteria of who is subject to the CCPA, as mention above. So we would like to see whether this has impact on the number of websites implementing the opt-out link.</a:t>
            </a:r>
          </a:p>
          <a:p>
            <a:endParaRPr lang="en-US" dirty="0"/>
          </a:p>
          <a:p>
            <a:r>
              <a:rPr lang="en-US" dirty="0"/>
              <a:t>The next research question is are websites complying with CCPA’s opt-out requirements. Although the appearance of the opt-out link cannot say exactly whether websites are fully meeting CCPA’s opt-out requirements. However, because of the difference between how CCPA and CPRA  requires the opt-out link to be, we want to see whether websites are attempting to comply with CPRA’s requirements by modifying, at the very least, the appearance of the opt-out link.</a:t>
            </a:r>
          </a:p>
          <a:p>
            <a:endParaRPr lang="en-US" dirty="0"/>
          </a:p>
          <a:p>
            <a:r>
              <a:rPr lang="en-US" dirty="0"/>
              <a:t>Next, the questions of whether non-California can enjoy the opt-out requests as California residents is very interesting from the policy-makers perspectives. For example, if websites tend to extent the opt-out rights even to those states where they don’t have to, then, it might be more beneficial for consumers to pass state-specific privacy laws that are more stringent, compared to a national privacy laws that is less. As such, we ask ourselves the question. Do the businesses that </a:t>
            </a:r>
            <a:r>
              <a:rPr lang="en-US" dirty="0" err="1"/>
              <a:t>implemenmt</a:t>
            </a:r>
            <a:r>
              <a:rPr lang="en-US" dirty="0"/>
              <a:t> the opt-out link for the sale and sharing of personal data also let non-Californian consumers opt-out.</a:t>
            </a:r>
          </a:p>
          <a:p>
            <a:endParaRPr lang="en-US" dirty="0"/>
          </a:p>
          <a:p>
            <a:r>
              <a:rPr lang="en-US" dirty="0"/>
              <a:t>Last but not least, we want to know if businesses that fail to provide opt-out links on their home page offer other opt-out methods, or are they not subject to CCPA.</a:t>
            </a:r>
          </a:p>
          <a:p>
            <a:endParaRPr lang="en-US" dirty="0"/>
          </a:p>
          <a:p>
            <a:endParaRPr lang="en-US" dirty="0"/>
          </a:p>
          <a:p>
            <a:endParaRPr lang="en-US" dirty="0"/>
          </a:p>
          <a:p>
            <a:endParaRPr lang="en-US" dirty="0"/>
          </a:p>
          <a:p>
            <a:endParaRPr lang="en-US" dirty="0"/>
          </a:p>
          <a:p>
            <a:r>
              <a:rPr lang="en-US" dirty="0"/>
              <a:t>Next, are the implementations of the opt-out links meeting the requirements of the CCPA.</a:t>
            </a:r>
          </a:p>
          <a:p>
            <a:endParaRPr lang="en-US" dirty="0"/>
          </a:p>
          <a:p>
            <a:r>
              <a:rPr lang="en-US" dirty="0"/>
              <a:t>Next, although the CCPA only requires businesses to offer opt-out rights to California consumers, we are interested to know whether extending the opt-out rights to non-California consumers, in other words, are non-California consumers benefiting from the CCPA.</a:t>
            </a:r>
          </a:p>
          <a:p>
            <a:endParaRPr lang="en-US" dirty="0"/>
          </a:p>
          <a:p>
            <a:r>
              <a:rPr lang="en-US" dirty="0"/>
              <a:t>Last but not least, what are the reasons for the absence of the opt-out links.</a:t>
            </a:r>
          </a:p>
          <a:p>
            <a:endParaRPr lang="en-US" dirty="0"/>
          </a:p>
          <a:p>
            <a:r>
              <a:rPr lang="en-US" dirty="0"/>
              <a:t>Due to the interest of time, we will not cover RQ2 in this talk.</a:t>
            </a:r>
          </a:p>
          <a:p>
            <a:endParaRPr lang="en-US" dirty="0"/>
          </a:p>
          <a:p>
            <a:endParaRPr lang="en-US" dirty="0"/>
          </a:p>
          <a:p>
            <a:r>
              <a:rPr lang="en-US" dirty="0"/>
              <a:t>Explain the importance of each research question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7</a:t>
            </a:fld>
            <a:endParaRPr lang="en-US"/>
          </a:p>
        </p:txBody>
      </p:sp>
    </p:spTree>
    <p:extLst>
      <p:ext uri="{BB962C8B-B14F-4D97-AF65-F5344CB8AC3E}">
        <p14:creationId xmlns:p14="http://schemas.microsoft.com/office/powerpoint/2010/main" val="2096765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8</a:t>
            </a:fld>
            <a:endParaRPr lang="en-US"/>
          </a:p>
        </p:txBody>
      </p:sp>
    </p:spTree>
    <p:extLst>
      <p:ext uri="{BB962C8B-B14F-4D97-AF65-F5344CB8AC3E}">
        <p14:creationId xmlns:p14="http://schemas.microsoft.com/office/powerpoint/2010/main" val="2021822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We conduct our measurements from 5 vantage points. </a:t>
            </a:r>
          </a:p>
          <a:p>
            <a:pPr rtl="0">
              <a:spcBef>
                <a:spcPts val="0"/>
              </a:spcBef>
              <a:spcAft>
                <a:spcPts val="0"/>
              </a:spcAft>
            </a:pPr>
            <a:r>
              <a:rPr lang="en-US" sz="1800" b="0" i="0" u="none" strike="noStrike" dirty="0">
                <a:solidFill>
                  <a:srgbClr val="000000"/>
                </a:solidFill>
                <a:effectLst/>
                <a:latin typeface="Calibri" panose="020F0502020204030204" pitchFamily="34" charset="0"/>
              </a:rPr>
              <a:t>CA has the CCPA went into effect in January 1, 2020.</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VA, CO, UT also have state-specific privacy laws resembling the CCPA but they went into at different dates. In addition, there are also some differences between these states’ privacy laws and the CCPA. For example unlike the CCPA which specify exactly how businesses should implement the opt-out method, these laws only requires business to disclose and offer consumer a method to opt-out without specifying what these opt-out methods should be. This may allow businesses to offer consumers opt-out methods that are difficult to execute.</a:t>
            </a:r>
          </a:p>
          <a:p>
            <a:pPr rtl="0">
              <a:spcBef>
                <a:spcPts val="0"/>
              </a:spcBef>
              <a:spcAft>
                <a:spcPts val="0"/>
              </a:spcAft>
            </a:pPr>
            <a:endParaRPr lang="en-US" sz="1800" b="0" i="0" u="none" strike="noStrike" dirty="0">
              <a:solidFill>
                <a:srgbClr val="000000"/>
              </a:solidFill>
              <a:effectLst/>
              <a:latin typeface="Calibri" panose="020F0502020204030204" pitchFamily="34" charset="0"/>
            </a:endParaRPr>
          </a:p>
          <a:p>
            <a:pPr rtl="0">
              <a:spcBef>
                <a:spcPts val="0"/>
              </a:spcBef>
              <a:spcAft>
                <a:spcPts val="0"/>
              </a:spcAft>
            </a:pPr>
            <a:r>
              <a:rPr lang="en-US" sz="1800" b="0" i="0" u="none" strike="noStrike" dirty="0">
                <a:solidFill>
                  <a:srgbClr val="000000"/>
                </a:solidFill>
                <a:effectLst/>
                <a:latin typeface="Calibri" panose="020F0502020204030204" pitchFamily="34" charset="0"/>
              </a:rPr>
              <a:t>Last but not least, We also include IL, a state which does not have a state-specific privacy laws to serve as a contrast vantage point to see the spillover effects of CCPA on states that the websites do not have to offer any opt-out methods at all.</a:t>
            </a:r>
          </a:p>
          <a:p>
            <a:br>
              <a:rPr lang="en-US" dirty="0"/>
            </a:br>
            <a:endParaRPr lang="en-US" dirty="0"/>
          </a:p>
        </p:txBody>
      </p:sp>
      <p:sp>
        <p:nvSpPr>
          <p:cNvPr id="4" name="Slide Number Placeholder 3"/>
          <p:cNvSpPr>
            <a:spLocks noGrp="1"/>
          </p:cNvSpPr>
          <p:nvPr>
            <p:ph type="sldNum" sz="quarter" idx="5"/>
          </p:nvPr>
        </p:nvSpPr>
        <p:spPr/>
        <p:txBody>
          <a:bodyPr/>
          <a:lstStyle/>
          <a:p>
            <a:fld id="{7360FB41-079D-BA48-8B8D-D4BC64CFFEF6}" type="slidenum">
              <a:rPr lang="en-US" smtClean="0"/>
              <a:t>9</a:t>
            </a:fld>
            <a:endParaRPr lang="en-US"/>
          </a:p>
        </p:txBody>
      </p:sp>
    </p:spTree>
    <p:extLst>
      <p:ext uri="{BB962C8B-B14F-4D97-AF65-F5344CB8AC3E}">
        <p14:creationId xmlns:p14="http://schemas.microsoft.com/office/powerpoint/2010/main" val="3858891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68CC4-090E-EB29-6C20-90CD92E769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668569-A048-F538-9F92-B5345EE16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67189D3-FFE9-F0BC-D554-6DF3F9B5EC0A}"/>
              </a:ext>
            </a:extLst>
          </p:cNvPr>
          <p:cNvSpPr>
            <a:spLocks noGrp="1"/>
          </p:cNvSpPr>
          <p:nvPr>
            <p:ph type="dt" sz="half" idx="10"/>
          </p:nvPr>
        </p:nvSpPr>
        <p:spPr/>
        <p:txBody>
          <a:bodyPr/>
          <a:lstStyle/>
          <a:p>
            <a:fld id="{06BA26C9-7DF9-C143-ADD1-5F47F1E7A58F}" type="datetime1">
              <a:rPr lang="en-US" smtClean="0"/>
              <a:t>11/13/24</a:t>
            </a:fld>
            <a:endParaRPr lang="en-US"/>
          </a:p>
        </p:txBody>
      </p:sp>
      <p:sp>
        <p:nvSpPr>
          <p:cNvPr id="5" name="Footer Placeholder 4">
            <a:extLst>
              <a:ext uri="{FF2B5EF4-FFF2-40B4-BE49-F238E27FC236}">
                <a16:creationId xmlns:a16="http://schemas.microsoft.com/office/drawing/2014/main" id="{2B4D8837-1386-B8F7-ED3C-155AF6A5A1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1E9EC-952A-822B-C053-C0451D25B87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96751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4F96-215B-3E77-F39E-6B09895B3EA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61B80-4D4A-2A6D-5A71-84F3A6957C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498EC2-7516-5DEA-69AB-6974CD24F82E}"/>
              </a:ext>
            </a:extLst>
          </p:cNvPr>
          <p:cNvSpPr>
            <a:spLocks noGrp="1"/>
          </p:cNvSpPr>
          <p:nvPr>
            <p:ph type="dt" sz="half" idx="10"/>
          </p:nvPr>
        </p:nvSpPr>
        <p:spPr/>
        <p:txBody>
          <a:bodyPr/>
          <a:lstStyle/>
          <a:p>
            <a:fld id="{5985B5E3-F294-9A4A-9917-3891052D0390}" type="datetime1">
              <a:rPr lang="en-US" smtClean="0"/>
              <a:t>11/13/24</a:t>
            </a:fld>
            <a:endParaRPr lang="en-US"/>
          </a:p>
        </p:txBody>
      </p:sp>
      <p:sp>
        <p:nvSpPr>
          <p:cNvPr id="5" name="Footer Placeholder 4">
            <a:extLst>
              <a:ext uri="{FF2B5EF4-FFF2-40B4-BE49-F238E27FC236}">
                <a16:creationId xmlns:a16="http://schemas.microsoft.com/office/drawing/2014/main" id="{56F6B705-3AB7-4009-0202-3EA9ABD9D0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D9FF9-6138-D35E-B96E-898F5D201BE8}"/>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263943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DE18E-A4A9-B3DF-EB4C-A5E5E35020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E35613-CF81-1799-DC41-FDC755F72F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D48D57-0FD6-193B-E014-6797A6576035}"/>
              </a:ext>
            </a:extLst>
          </p:cNvPr>
          <p:cNvSpPr>
            <a:spLocks noGrp="1"/>
          </p:cNvSpPr>
          <p:nvPr>
            <p:ph type="dt" sz="half" idx="10"/>
          </p:nvPr>
        </p:nvSpPr>
        <p:spPr/>
        <p:txBody>
          <a:bodyPr/>
          <a:lstStyle/>
          <a:p>
            <a:fld id="{E9D419AC-6202-F54F-B6D8-2862A137402A}" type="datetime1">
              <a:rPr lang="en-US" smtClean="0"/>
              <a:t>11/13/24</a:t>
            </a:fld>
            <a:endParaRPr lang="en-US"/>
          </a:p>
        </p:txBody>
      </p:sp>
      <p:sp>
        <p:nvSpPr>
          <p:cNvPr id="5" name="Footer Placeholder 4">
            <a:extLst>
              <a:ext uri="{FF2B5EF4-FFF2-40B4-BE49-F238E27FC236}">
                <a16:creationId xmlns:a16="http://schemas.microsoft.com/office/drawing/2014/main" id="{61B64A5D-C2E9-D702-6E1D-80C0E4DC16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6B94B-02CB-9C79-8C5B-3500D23E1A19}"/>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1209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64687-BFB1-13C4-4D06-3E418D147B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34D8B6-9F1B-CB2A-9E7A-7F615F87D9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E9E8E-76A4-AAE3-CC4B-FE0514BE58A4}"/>
              </a:ext>
            </a:extLst>
          </p:cNvPr>
          <p:cNvSpPr>
            <a:spLocks noGrp="1"/>
          </p:cNvSpPr>
          <p:nvPr>
            <p:ph type="dt" sz="half" idx="10"/>
          </p:nvPr>
        </p:nvSpPr>
        <p:spPr/>
        <p:txBody>
          <a:bodyPr/>
          <a:lstStyle/>
          <a:p>
            <a:fld id="{B5123AE9-BCE5-FF4C-AF6F-B69B56172F81}" type="datetime1">
              <a:rPr lang="en-US" smtClean="0"/>
              <a:t>11/13/24</a:t>
            </a:fld>
            <a:endParaRPr lang="en-US"/>
          </a:p>
        </p:txBody>
      </p:sp>
      <p:sp>
        <p:nvSpPr>
          <p:cNvPr id="5" name="Footer Placeholder 4">
            <a:extLst>
              <a:ext uri="{FF2B5EF4-FFF2-40B4-BE49-F238E27FC236}">
                <a16:creationId xmlns:a16="http://schemas.microsoft.com/office/drawing/2014/main" id="{6841FED3-E374-2CD1-EC3E-3B5E0587B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38F5F-795D-223F-1069-15427AB560BB}"/>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051044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C7F1-2398-544B-85DC-7853C84FF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6A364A-28B8-AE81-E4AA-BE834781C9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2FD134-D359-6EAE-9CA2-5348CAFBDEF6}"/>
              </a:ext>
            </a:extLst>
          </p:cNvPr>
          <p:cNvSpPr>
            <a:spLocks noGrp="1"/>
          </p:cNvSpPr>
          <p:nvPr>
            <p:ph type="dt" sz="half" idx="10"/>
          </p:nvPr>
        </p:nvSpPr>
        <p:spPr/>
        <p:txBody>
          <a:bodyPr/>
          <a:lstStyle/>
          <a:p>
            <a:fld id="{6D2E77AB-4448-AB4F-AE15-2141AFA48683}" type="datetime1">
              <a:rPr lang="en-US" smtClean="0"/>
              <a:t>11/13/24</a:t>
            </a:fld>
            <a:endParaRPr lang="en-US"/>
          </a:p>
        </p:txBody>
      </p:sp>
      <p:sp>
        <p:nvSpPr>
          <p:cNvPr id="5" name="Footer Placeholder 4">
            <a:extLst>
              <a:ext uri="{FF2B5EF4-FFF2-40B4-BE49-F238E27FC236}">
                <a16:creationId xmlns:a16="http://schemas.microsoft.com/office/drawing/2014/main" id="{4535AFBE-3CD9-AD60-2C14-1B8A57B0C2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1DE6-CBA1-6950-AEE6-00807F46D936}"/>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83916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D3B57-5481-35A1-D264-5B197CDF63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9E84D-C76D-280E-E335-ADE3D9CF75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4BF281-2E84-9D72-76C9-2332837CEA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C2B138-5FA2-039A-5B0F-95C7C3C3D40F}"/>
              </a:ext>
            </a:extLst>
          </p:cNvPr>
          <p:cNvSpPr>
            <a:spLocks noGrp="1"/>
          </p:cNvSpPr>
          <p:nvPr>
            <p:ph type="dt" sz="half" idx="10"/>
          </p:nvPr>
        </p:nvSpPr>
        <p:spPr/>
        <p:txBody>
          <a:bodyPr/>
          <a:lstStyle/>
          <a:p>
            <a:fld id="{3525DB4B-A37B-F54F-88B3-B74357521709}" type="datetime1">
              <a:rPr lang="en-US" smtClean="0"/>
              <a:t>11/13/24</a:t>
            </a:fld>
            <a:endParaRPr lang="en-US"/>
          </a:p>
        </p:txBody>
      </p:sp>
      <p:sp>
        <p:nvSpPr>
          <p:cNvPr id="6" name="Footer Placeholder 5">
            <a:extLst>
              <a:ext uri="{FF2B5EF4-FFF2-40B4-BE49-F238E27FC236}">
                <a16:creationId xmlns:a16="http://schemas.microsoft.com/office/drawing/2014/main" id="{F2CCA5AD-F77E-4A36-07D2-0B8B9E6699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01570-6CAA-C938-DF72-F102FFB14C22}"/>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347524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0A1E8-C64B-1D22-85BC-86EB2469ED3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818BBD-25BD-4DFD-6167-EC5DED5C2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9E7BF-55BE-41CD-DA50-D16DB6473D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ED70FD-FD98-94FF-DA2F-4CCB037633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534DB-74FD-E623-705C-5D1131098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0158A2-1813-55A0-F8B6-75A4E07C719A}"/>
              </a:ext>
            </a:extLst>
          </p:cNvPr>
          <p:cNvSpPr>
            <a:spLocks noGrp="1"/>
          </p:cNvSpPr>
          <p:nvPr>
            <p:ph type="dt" sz="half" idx="10"/>
          </p:nvPr>
        </p:nvSpPr>
        <p:spPr/>
        <p:txBody>
          <a:bodyPr/>
          <a:lstStyle/>
          <a:p>
            <a:fld id="{700BF487-9350-B841-991C-0A0A2D1B1A86}" type="datetime1">
              <a:rPr lang="en-US" smtClean="0"/>
              <a:t>11/13/24</a:t>
            </a:fld>
            <a:endParaRPr lang="en-US"/>
          </a:p>
        </p:txBody>
      </p:sp>
      <p:sp>
        <p:nvSpPr>
          <p:cNvPr id="8" name="Footer Placeholder 7">
            <a:extLst>
              <a:ext uri="{FF2B5EF4-FFF2-40B4-BE49-F238E27FC236}">
                <a16:creationId xmlns:a16="http://schemas.microsoft.com/office/drawing/2014/main" id="{69A3710B-B857-BCA0-E09A-6D1FBC438DF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86E6F8-0EBE-EC5E-FF4D-DF61F7108B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565875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D4A9A-228C-69B8-C0CA-6698AB179D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36F459-7F20-A1FF-AF95-BA953FFF36E6}"/>
              </a:ext>
            </a:extLst>
          </p:cNvPr>
          <p:cNvSpPr>
            <a:spLocks noGrp="1"/>
          </p:cNvSpPr>
          <p:nvPr>
            <p:ph type="dt" sz="half" idx="10"/>
          </p:nvPr>
        </p:nvSpPr>
        <p:spPr/>
        <p:txBody>
          <a:bodyPr/>
          <a:lstStyle/>
          <a:p>
            <a:fld id="{FCC8A699-FF69-7A41-86EB-E1570CEAFDFE}" type="datetime1">
              <a:rPr lang="en-US" smtClean="0"/>
              <a:t>11/13/24</a:t>
            </a:fld>
            <a:endParaRPr lang="en-US"/>
          </a:p>
        </p:txBody>
      </p:sp>
      <p:sp>
        <p:nvSpPr>
          <p:cNvPr id="4" name="Footer Placeholder 3">
            <a:extLst>
              <a:ext uri="{FF2B5EF4-FFF2-40B4-BE49-F238E27FC236}">
                <a16:creationId xmlns:a16="http://schemas.microsoft.com/office/drawing/2014/main" id="{620E3FB2-93BE-01F9-8EAA-8161C0952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3E083-7811-71C9-3FE2-822AE862B46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50092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11551C-14D8-7DEF-7E9A-F28874EEE42B}"/>
              </a:ext>
            </a:extLst>
          </p:cNvPr>
          <p:cNvSpPr>
            <a:spLocks noGrp="1"/>
          </p:cNvSpPr>
          <p:nvPr>
            <p:ph type="dt" sz="half" idx="10"/>
          </p:nvPr>
        </p:nvSpPr>
        <p:spPr/>
        <p:txBody>
          <a:bodyPr/>
          <a:lstStyle/>
          <a:p>
            <a:fld id="{9B2EAE07-4483-ED43-8169-09A36C1FA252}" type="datetime1">
              <a:rPr lang="en-US" smtClean="0"/>
              <a:t>11/13/24</a:t>
            </a:fld>
            <a:endParaRPr lang="en-US"/>
          </a:p>
        </p:txBody>
      </p:sp>
      <p:sp>
        <p:nvSpPr>
          <p:cNvPr id="3" name="Footer Placeholder 2">
            <a:extLst>
              <a:ext uri="{FF2B5EF4-FFF2-40B4-BE49-F238E27FC236}">
                <a16:creationId xmlns:a16="http://schemas.microsoft.com/office/drawing/2014/main" id="{8C35D098-519A-060E-A751-64505B4FA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9BF076-D695-9D5C-9788-B83ED03F47BD}"/>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87610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9181E-2492-D7C4-CED4-3969554CD4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21785-DC38-7864-AB6A-17D0216EBE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E898EE-1DF7-DC88-A1E1-B7059884AA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145434-2097-78E6-EBA5-EE79A3C24BB6}"/>
              </a:ext>
            </a:extLst>
          </p:cNvPr>
          <p:cNvSpPr>
            <a:spLocks noGrp="1"/>
          </p:cNvSpPr>
          <p:nvPr>
            <p:ph type="dt" sz="half" idx="10"/>
          </p:nvPr>
        </p:nvSpPr>
        <p:spPr/>
        <p:txBody>
          <a:bodyPr/>
          <a:lstStyle/>
          <a:p>
            <a:fld id="{D01A7AC8-A341-2047-8281-1726D65164D2}" type="datetime1">
              <a:rPr lang="en-US" smtClean="0"/>
              <a:t>11/13/24</a:t>
            </a:fld>
            <a:endParaRPr lang="en-US"/>
          </a:p>
        </p:txBody>
      </p:sp>
      <p:sp>
        <p:nvSpPr>
          <p:cNvPr id="6" name="Footer Placeholder 5">
            <a:extLst>
              <a:ext uri="{FF2B5EF4-FFF2-40B4-BE49-F238E27FC236}">
                <a16:creationId xmlns:a16="http://schemas.microsoft.com/office/drawing/2014/main" id="{4AE26353-C059-DDA9-2724-DE28C2379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9262D3-E45D-12A0-E92E-F84DF1E9A16C}"/>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614088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0F11-B0C3-353D-A0D3-F3B24FA6E1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1CFF06-CEF0-ADBC-AE55-952D31BE39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DBD1E1-1147-D895-0D53-84EEBF22D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58515-2068-3389-8D82-BDBC23DDD44D}"/>
              </a:ext>
            </a:extLst>
          </p:cNvPr>
          <p:cNvSpPr>
            <a:spLocks noGrp="1"/>
          </p:cNvSpPr>
          <p:nvPr>
            <p:ph type="dt" sz="half" idx="10"/>
          </p:nvPr>
        </p:nvSpPr>
        <p:spPr/>
        <p:txBody>
          <a:bodyPr/>
          <a:lstStyle/>
          <a:p>
            <a:fld id="{1A41A60C-7710-D146-82E9-9D6F28A257CA}" type="datetime1">
              <a:rPr lang="en-US" smtClean="0"/>
              <a:t>11/13/24</a:t>
            </a:fld>
            <a:endParaRPr lang="en-US"/>
          </a:p>
        </p:txBody>
      </p:sp>
      <p:sp>
        <p:nvSpPr>
          <p:cNvPr id="6" name="Footer Placeholder 5">
            <a:extLst>
              <a:ext uri="{FF2B5EF4-FFF2-40B4-BE49-F238E27FC236}">
                <a16:creationId xmlns:a16="http://schemas.microsoft.com/office/drawing/2014/main" id="{91CDE154-361A-D121-40C8-B2076B9B4F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DC471D-C2AF-21AF-F41B-56EC3542BACA}"/>
              </a:ext>
            </a:extLst>
          </p:cNvPr>
          <p:cNvSpPr>
            <a:spLocks noGrp="1"/>
          </p:cNvSpPr>
          <p:nvPr>
            <p:ph type="sldNum" sz="quarter" idx="12"/>
          </p:nvPr>
        </p:nvSpPr>
        <p:spPr/>
        <p:txBody>
          <a:bodyPr/>
          <a:lstStyle/>
          <a:p>
            <a:fld id="{00B500CC-AB6A-7842-8B05-B4618D9CB5BD}" type="slidenum">
              <a:rPr lang="en-US" smtClean="0"/>
              <a:t>‹#›</a:t>
            </a:fld>
            <a:endParaRPr lang="en-US"/>
          </a:p>
        </p:txBody>
      </p:sp>
    </p:spTree>
    <p:extLst>
      <p:ext uri="{BB962C8B-B14F-4D97-AF65-F5344CB8AC3E}">
        <p14:creationId xmlns:p14="http://schemas.microsoft.com/office/powerpoint/2010/main" val="1761417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939887-3734-F677-A261-8834A7B08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DCC70D-147B-2BB7-D597-D84D82BEA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22F4D7-9995-178B-5E3A-DCFDD80719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712DD4-F472-0F41-92F9-934CBBD039C5}" type="datetime1">
              <a:rPr lang="en-US" smtClean="0"/>
              <a:t>11/13/24</a:t>
            </a:fld>
            <a:endParaRPr lang="en-US"/>
          </a:p>
        </p:txBody>
      </p:sp>
      <p:sp>
        <p:nvSpPr>
          <p:cNvPr id="5" name="Footer Placeholder 4">
            <a:extLst>
              <a:ext uri="{FF2B5EF4-FFF2-40B4-BE49-F238E27FC236}">
                <a16:creationId xmlns:a16="http://schemas.microsoft.com/office/drawing/2014/main" id="{1B3F2DC4-DB87-A95B-D6B6-892C18CDD1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43A7B8-1585-0C60-8B7C-DEDF14363E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B500CC-AB6A-7842-8B05-B4618D9CB5BD}" type="slidenum">
              <a:rPr lang="en-US" smtClean="0"/>
              <a:t>‹#›</a:t>
            </a:fld>
            <a:endParaRPr lang="en-US"/>
          </a:p>
        </p:txBody>
      </p:sp>
    </p:spTree>
    <p:extLst>
      <p:ext uri="{BB962C8B-B14F-4D97-AF65-F5344CB8AC3E}">
        <p14:creationId xmlns:p14="http://schemas.microsoft.com/office/powerpoint/2010/main" val="1304816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hyperlink" Target="mailto:tranv@uchicago.ed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mailto:DataPriacyOfficer@urbn.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22384-78AF-F780-25DD-4C8F175AC574}"/>
              </a:ext>
            </a:extLst>
          </p:cNvPr>
          <p:cNvSpPr>
            <a:spLocks noGrp="1"/>
          </p:cNvSpPr>
          <p:nvPr>
            <p:ph type="ctrTitle"/>
          </p:nvPr>
        </p:nvSpPr>
        <p:spPr>
          <a:xfrm>
            <a:off x="521729" y="1392825"/>
            <a:ext cx="11344275" cy="1732251"/>
          </a:xfrm>
        </p:spPr>
        <p:txBody>
          <a:bodyPr>
            <a:noAutofit/>
          </a:bodyPr>
          <a:lstStyle/>
          <a:p>
            <a:pPr rtl="0">
              <a:spcBef>
                <a:spcPts val="0"/>
              </a:spcBef>
              <a:spcAft>
                <a:spcPts val="0"/>
              </a:spcAft>
            </a:pPr>
            <a:r>
              <a:rPr lang="en-US" sz="4000" b="0" i="0" u="none" strike="noStrike" dirty="0">
                <a:solidFill>
                  <a:srgbClr val="000000"/>
                </a:solidFill>
                <a:effectLst/>
                <a:latin typeface="Arial" panose="020B0604020202020204" pitchFamily="34" charset="0"/>
              </a:rPr>
              <a:t>Measuring Compliance with the California Consumer Privacy Act Over Space and Time</a:t>
            </a:r>
            <a:endParaRPr lang="en-US" sz="4000" dirty="0"/>
          </a:p>
        </p:txBody>
      </p:sp>
      <p:pic>
        <p:nvPicPr>
          <p:cNvPr id="2050" name="Picture 2">
            <a:extLst>
              <a:ext uri="{FF2B5EF4-FFF2-40B4-BE49-F238E27FC236}">
                <a16:creationId xmlns:a16="http://schemas.microsoft.com/office/drawing/2014/main" id="{14569712-31ED-98F8-11BD-39A6EA18E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000" y="5013453"/>
            <a:ext cx="3723865" cy="7735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70EBE84-9B2C-CD13-5F33-69BEE1859A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656298"/>
            <a:ext cx="3804012" cy="17322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490516-25A7-92FC-808C-E3D2CF7FB726}"/>
              </a:ext>
            </a:extLst>
          </p:cNvPr>
          <p:cNvSpPr txBox="1"/>
          <p:nvPr/>
        </p:nvSpPr>
        <p:spPr>
          <a:xfrm>
            <a:off x="2558852" y="3302523"/>
            <a:ext cx="6722308" cy="3298339"/>
          </a:xfrm>
          <a:prstGeom prst="rect">
            <a:avLst/>
          </a:prstGeom>
          <a:noFill/>
        </p:spPr>
        <p:txBody>
          <a:bodyPr wrap="square" rtlCol="0">
            <a:spAutoFit/>
          </a:bodyPr>
          <a:lstStyle/>
          <a:p>
            <a:pPr algn="ctr" rtl="0">
              <a:spcBef>
                <a:spcPts val="0"/>
              </a:spcBef>
              <a:spcAft>
                <a:spcPts val="0"/>
              </a:spcAft>
            </a:pPr>
            <a:r>
              <a:rPr lang="en-US" sz="2000" i="0" u="none" strike="noStrike" dirty="0">
                <a:effectLst/>
                <a:latin typeface="Arial" panose="020B0604020202020204" pitchFamily="34" charset="0"/>
              </a:rPr>
              <a:t>Van Tran</a:t>
            </a:r>
            <a:r>
              <a:rPr lang="en-US" sz="2000" i="0" u="none" strike="noStrike" baseline="30000" dirty="0">
                <a:effectLst/>
                <a:latin typeface="Arial" panose="020B0604020202020204" pitchFamily="34" charset="0"/>
              </a:rPr>
              <a:t>1</a:t>
            </a:r>
            <a:r>
              <a:rPr lang="en-US" sz="2000" b="0" i="0" u="none" strike="noStrike" baseline="30000" dirty="0">
                <a:effectLst/>
                <a:latin typeface="Arial" panose="020B0604020202020204" pitchFamily="34" charset="0"/>
              </a:rPr>
              <a:t>,</a:t>
            </a:r>
            <a:r>
              <a:rPr lang="en-US" sz="2000" b="0" i="0" u="none" strike="noStrike" dirty="0">
                <a:effectLst/>
                <a:latin typeface="Arial" panose="020B0604020202020204" pitchFamily="34" charset="0"/>
              </a:rPr>
              <a:t> Aarushi Mehrotra</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Marshini</a:t>
            </a:r>
            <a:r>
              <a:rPr lang="en-US" sz="2000" b="0" i="0" u="none" strike="noStrike" dirty="0">
                <a:effectLst/>
                <a:latin typeface="Arial" panose="020B0604020202020204" pitchFamily="34" charset="0"/>
              </a:rPr>
              <a:t> Chetty</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a:t>
            </a:r>
            <a:endParaRPr lang="en-US" sz="2000" b="0" dirty="0">
              <a:effectLst/>
            </a:endParaRPr>
          </a:p>
          <a:p>
            <a:pPr algn="ctr" rtl="0">
              <a:spcBef>
                <a:spcPts val="0"/>
              </a:spcBef>
              <a:spcAft>
                <a:spcPts val="0"/>
              </a:spcAft>
            </a:pPr>
            <a:r>
              <a:rPr lang="en-US" sz="2000" b="0" i="0" u="none" strike="noStrike" dirty="0">
                <a:effectLst/>
                <a:latin typeface="Arial" panose="020B0604020202020204" pitchFamily="34" charset="0"/>
              </a:rPr>
              <a:t> Nick Feamster</a:t>
            </a:r>
            <a:r>
              <a:rPr lang="en-US" sz="2000" b="0" i="0" u="none" strike="noStrike" baseline="30000" dirty="0">
                <a:effectLst/>
                <a:latin typeface="Arial" panose="020B0604020202020204" pitchFamily="34" charset="0"/>
              </a:rPr>
              <a:t>1</a:t>
            </a:r>
            <a:r>
              <a:rPr lang="en-US" sz="2000" b="0" i="0" u="none" strike="noStrike" dirty="0">
                <a:effectLst/>
                <a:latin typeface="Arial" panose="020B0604020202020204" pitchFamily="34" charset="0"/>
              </a:rPr>
              <a:t>, Jens </a:t>
            </a:r>
            <a:r>
              <a:rPr lang="en-US" sz="2000" b="0" i="0" u="none" strike="noStrike" dirty="0" err="1">
                <a:effectLst/>
                <a:latin typeface="Arial" panose="020B0604020202020204" pitchFamily="34" charset="0"/>
              </a:rPr>
              <a:t>Frankenreiter</a:t>
            </a:r>
            <a:r>
              <a:rPr lang="en-US" sz="2000" b="0" i="0" u="none" strike="noStrike" dirty="0">
                <a:effectLst/>
                <a:latin typeface="Arial" panose="020B0604020202020204" pitchFamily="34" charset="0"/>
              </a:rPr>
              <a:t> </a:t>
            </a:r>
            <a:r>
              <a:rPr lang="en-US" sz="2000" b="0" i="0" u="none" strike="noStrike" baseline="30000" dirty="0">
                <a:effectLst/>
                <a:latin typeface="Arial" panose="020B0604020202020204" pitchFamily="34" charset="0"/>
              </a:rPr>
              <a:t>2</a:t>
            </a:r>
            <a:r>
              <a:rPr lang="en-US" sz="2000" b="0" i="0" u="none" strike="noStrike" dirty="0">
                <a:effectLst/>
                <a:latin typeface="Arial" panose="020B0604020202020204" pitchFamily="34" charset="0"/>
              </a:rPr>
              <a:t>, </a:t>
            </a:r>
            <a:r>
              <a:rPr lang="en-US" sz="2000" b="0" i="0" u="none" strike="noStrike" dirty="0" err="1">
                <a:effectLst/>
                <a:latin typeface="Arial" panose="020B0604020202020204" pitchFamily="34" charset="0"/>
              </a:rPr>
              <a:t>Lior</a:t>
            </a:r>
            <a:r>
              <a:rPr lang="en-US" sz="2000" b="0" i="0" u="none" strike="noStrike" dirty="0">
                <a:effectLst/>
                <a:latin typeface="Arial" panose="020B0604020202020204" pitchFamily="34" charset="0"/>
              </a:rPr>
              <a:t> Strahilevitz</a:t>
            </a:r>
            <a:r>
              <a:rPr lang="en-US" sz="2000" b="0" i="0" u="none" strike="noStrike" baseline="30000" dirty="0">
                <a:effectLst/>
                <a:latin typeface="Arial" panose="020B0604020202020204" pitchFamily="34" charset="0"/>
              </a:rPr>
              <a:t>1</a:t>
            </a:r>
            <a:endParaRPr lang="en-US" sz="2000" b="0" dirty="0">
              <a:effectLst/>
            </a:endParaRPr>
          </a:p>
          <a:p>
            <a:pPr algn="ctr" rtl="0">
              <a:spcBef>
                <a:spcPts val="0"/>
              </a:spcBef>
              <a:spcAft>
                <a:spcPts val="0"/>
              </a:spcAft>
            </a:pPr>
            <a:br>
              <a:rPr lang="en-US" sz="2000" b="0" dirty="0">
                <a:effectLst/>
              </a:rPr>
            </a:br>
            <a:br>
              <a:rPr lang="en-US" sz="2000" b="0" dirty="0">
                <a:effectLst/>
              </a:rPr>
            </a:br>
            <a:r>
              <a:rPr lang="en-US" sz="2000" b="0" i="0" u="none" strike="noStrike" dirty="0">
                <a:effectLst/>
                <a:latin typeface="Arial" panose="020B0604020202020204" pitchFamily="34" charset="0"/>
              </a:rPr>
              <a:t> </a:t>
            </a:r>
            <a:endParaRPr lang="en-US" sz="2000" b="0" dirty="0">
              <a:effectLst/>
            </a:endParaRPr>
          </a:p>
          <a:p>
            <a:pPr algn="ctr" rtl="0">
              <a:spcBef>
                <a:spcPts val="1000"/>
              </a:spcBef>
              <a:spcAft>
                <a:spcPts val="0"/>
              </a:spcAft>
            </a:pPr>
            <a:br>
              <a:rPr lang="en-US" sz="2000" b="0" i="0" u="none" strike="noStrike" dirty="0">
                <a:effectLst/>
                <a:latin typeface="Calibri" panose="020F0502020204030204" pitchFamily="34" charset="0"/>
              </a:rPr>
            </a:br>
            <a:br>
              <a:rPr lang="en-US" sz="2000" b="0" i="0" u="none" strike="noStrike" dirty="0">
                <a:effectLst/>
                <a:latin typeface="Calibri" panose="020F0502020204030204" pitchFamily="34" charset="0"/>
              </a:rPr>
            </a:br>
            <a:endParaRPr lang="en-US" sz="2000" b="0" dirty="0">
              <a:effectLst/>
            </a:endParaRPr>
          </a:p>
          <a:p>
            <a:br>
              <a:rPr lang="en-US" sz="2000" dirty="0"/>
            </a:br>
            <a:endParaRPr lang="en-US" sz="2000" dirty="0"/>
          </a:p>
        </p:txBody>
      </p:sp>
      <p:sp>
        <p:nvSpPr>
          <p:cNvPr id="6" name="TextBox 5">
            <a:extLst>
              <a:ext uri="{FF2B5EF4-FFF2-40B4-BE49-F238E27FC236}">
                <a16:creationId xmlns:a16="http://schemas.microsoft.com/office/drawing/2014/main" id="{861AD163-32CC-95B1-0781-8BD2C3592D59}"/>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8" name="TextBox 7">
            <a:extLst>
              <a:ext uri="{FF2B5EF4-FFF2-40B4-BE49-F238E27FC236}">
                <a16:creationId xmlns:a16="http://schemas.microsoft.com/office/drawing/2014/main" id="{02D19C9E-6B0C-5215-86C4-C3E4A9E84B83}"/>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sp>
        <p:nvSpPr>
          <p:cNvPr id="5" name="Slide Number Placeholder 4">
            <a:extLst>
              <a:ext uri="{FF2B5EF4-FFF2-40B4-BE49-F238E27FC236}">
                <a16:creationId xmlns:a16="http://schemas.microsoft.com/office/drawing/2014/main" id="{5A344C82-3BE4-9EDE-4741-6112426CF5D4}"/>
              </a:ext>
            </a:extLst>
          </p:cNvPr>
          <p:cNvSpPr>
            <a:spLocks noGrp="1"/>
          </p:cNvSpPr>
          <p:nvPr>
            <p:ph type="sldNum" sz="quarter" idx="12"/>
          </p:nvPr>
        </p:nvSpPr>
        <p:spPr/>
        <p:txBody>
          <a:bodyPr/>
          <a:lstStyle/>
          <a:p>
            <a:fld id="{00B500CC-AB6A-7842-8B05-B4618D9CB5BD}" type="slidenum">
              <a:rPr lang="en-US" smtClean="0"/>
              <a:t>1</a:t>
            </a:fld>
            <a:endParaRPr lang="en-US"/>
          </a:p>
        </p:txBody>
      </p:sp>
    </p:spTree>
    <p:extLst>
      <p:ext uri="{BB962C8B-B14F-4D97-AF65-F5344CB8AC3E}">
        <p14:creationId xmlns:p14="http://schemas.microsoft.com/office/powerpoint/2010/main" val="3983387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8CFDFF-0A10-8F19-CCC8-E52711A46EB9}"/>
              </a:ext>
            </a:extLst>
          </p:cNvPr>
          <p:cNvSpPr txBox="1"/>
          <p:nvPr/>
        </p:nvSpPr>
        <p:spPr>
          <a:xfrm>
            <a:off x="1846424" y="2303113"/>
            <a:ext cx="9087747" cy="1031051"/>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Measured twice per month from 1/2023-7/2023.</a:t>
            </a:r>
          </a:p>
          <a:p>
            <a:pPr>
              <a:spcAft>
                <a:spcPts val="600"/>
              </a:spcAft>
            </a:pPr>
            <a:endParaRPr lang="en-US" sz="2800" dirty="0"/>
          </a:p>
        </p:txBody>
      </p:sp>
      <p:sp>
        <p:nvSpPr>
          <p:cNvPr id="8" name="TextBox 7">
            <a:extLst>
              <a:ext uri="{FF2B5EF4-FFF2-40B4-BE49-F238E27FC236}">
                <a16:creationId xmlns:a16="http://schemas.microsoft.com/office/drawing/2014/main" id="{E3134F25-2EA5-E014-23A8-112D67228861}"/>
              </a:ext>
            </a:extLst>
          </p:cNvPr>
          <p:cNvSpPr txBox="1"/>
          <p:nvPr/>
        </p:nvSpPr>
        <p:spPr>
          <a:xfrm>
            <a:off x="1834881" y="2847269"/>
            <a:ext cx="9087747" cy="523220"/>
          </a:xfrm>
          <a:prstGeom prst="rect">
            <a:avLst/>
          </a:prstGeom>
          <a:noFill/>
        </p:spPr>
        <p:txBody>
          <a:bodyPr wrap="square" rtlCol="0">
            <a:spAutoFit/>
          </a:bodyPr>
          <a:lstStyle/>
          <a:p>
            <a:pPr defTabSz="1271016" fontAlgn="base">
              <a:spcAft>
                <a:spcPts val="600"/>
              </a:spcAft>
            </a:pPr>
            <a:r>
              <a:rPr lang="en-US" sz="2800" kern="1200" dirty="0">
                <a:solidFill>
                  <a:srgbClr val="000000"/>
                </a:solidFill>
                <a:latin typeface="Calibri" panose="020F0502020204030204" pitchFamily="34" charset="0"/>
                <a:ea typeface="+mn-ea"/>
                <a:cs typeface="+mn-cs"/>
              </a:rPr>
              <a:t>1016 unique websites.</a:t>
            </a:r>
            <a:endParaRPr lang="en-US" sz="2800" dirty="0"/>
          </a:p>
        </p:txBody>
      </p:sp>
      <p:pic>
        <p:nvPicPr>
          <p:cNvPr id="10246" name="Picture 6" descr="Ruler Icon Graphic by rudezstudio · Creative Fabrica">
            <a:extLst>
              <a:ext uri="{FF2B5EF4-FFF2-40B4-BE49-F238E27FC236}">
                <a16:creationId xmlns:a16="http://schemas.microsoft.com/office/drawing/2014/main" id="{2AEEBAC0-F43A-3E26-7CB6-4E1BE9C1B8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19545" y="2881843"/>
            <a:ext cx="515336" cy="5843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uler Icon Graphic by rudezstudio · Creative Fabrica">
            <a:extLst>
              <a:ext uri="{FF2B5EF4-FFF2-40B4-BE49-F238E27FC236}">
                <a16:creationId xmlns:a16="http://schemas.microsoft.com/office/drawing/2014/main" id="{C4F17BE4-7A73-50DF-9BDE-EF7F73DAC2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44" r="21067"/>
          <a:stretch/>
        </p:blipFill>
        <p:spPr bwMode="auto">
          <a:xfrm>
            <a:off x="1331088" y="2276309"/>
            <a:ext cx="515336" cy="5843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10</a:t>
            </a:fld>
            <a:endParaRPr lang="en-US"/>
          </a:p>
        </p:txBody>
      </p:sp>
    </p:spTree>
    <p:extLst>
      <p:ext uri="{BB962C8B-B14F-4D97-AF65-F5344CB8AC3E}">
        <p14:creationId xmlns:p14="http://schemas.microsoft.com/office/powerpoint/2010/main" val="140231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11</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3" name="Oval 2">
            <a:extLst>
              <a:ext uri="{FF2B5EF4-FFF2-40B4-BE49-F238E27FC236}">
                <a16:creationId xmlns:a16="http://schemas.microsoft.com/office/drawing/2014/main" id="{5ADBB8D8-1A13-8ECC-98BA-67A6596FEB6E}"/>
              </a:ext>
            </a:extLst>
          </p:cNvPr>
          <p:cNvSpPr/>
          <p:nvPr/>
        </p:nvSpPr>
        <p:spPr>
          <a:xfrm>
            <a:off x="1859021" y="2313571"/>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CCPA’s requirements</a:t>
            </a:r>
          </a:p>
        </p:txBody>
      </p:sp>
      <p:sp>
        <p:nvSpPr>
          <p:cNvPr id="4" name="Rectangle 3">
            <a:extLst>
              <a:ext uri="{FF2B5EF4-FFF2-40B4-BE49-F238E27FC236}">
                <a16:creationId xmlns:a16="http://schemas.microsoft.com/office/drawing/2014/main" id="{4CBEB93A-6929-E764-7A7F-057EB0952786}"/>
              </a:ext>
            </a:extLst>
          </p:cNvPr>
          <p:cNvSpPr/>
          <p:nvPr/>
        </p:nvSpPr>
        <p:spPr>
          <a:xfrm>
            <a:off x="4008119" y="4792613"/>
            <a:ext cx="3520440" cy="1249680"/>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List of keywords</a:t>
            </a:r>
          </a:p>
        </p:txBody>
      </p:sp>
      <p:sp>
        <p:nvSpPr>
          <p:cNvPr id="27" name="Oval 26">
            <a:extLst>
              <a:ext uri="{FF2B5EF4-FFF2-40B4-BE49-F238E27FC236}">
                <a16:creationId xmlns:a16="http://schemas.microsoft.com/office/drawing/2014/main" id="{0F208D75-C659-E489-ECF2-584C9444F704}"/>
              </a:ext>
            </a:extLst>
          </p:cNvPr>
          <p:cNvSpPr/>
          <p:nvPr/>
        </p:nvSpPr>
        <p:spPr>
          <a:xfrm>
            <a:off x="7023986" y="2357225"/>
            <a:ext cx="3075051" cy="111252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Manual inspection</a:t>
            </a:r>
          </a:p>
        </p:txBody>
      </p:sp>
      <p:sp>
        <p:nvSpPr>
          <p:cNvPr id="31" name="Right Arrow 30">
            <a:extLst>
              <a:ext uri="{FF2B5EF4-FFF2-40B4-BE49-F238E27FC236}">
                <a16:creationId xmlns:a16="http://schemas.microsoft.com/office/drawing/2014/main" id="{EC481CAA-C690-1D44-DA51-F84D19B7D06F}"/>
              </a:ext>
            </a:extLst>
          </p:cNvPr>
          <p:cNvSpPr/>
          <p:nvPr/>
        </p:nvSpPr>
        <p:spPr>
          <a:xfrm rot="2861655" flipV="1">
            <a:off x="3209171" y="398724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118BA413-1C56-B2A1-63ED-D3A3C1FDD1FF}"/>
              </a:ext>
            </a:extLst>
          </p:cNvPr>
          <p:cNvSpPr/>
          <p:nvPr/>
        </p:nvSpPr>
        <p:spPr>
          <a:xfrm rot="7843107" flipV="1">
            <a:off x="6821867" y="4031376"/>
            <a:ext cx="1597896" cy="1996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037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7"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dirty="0"/>
              <a:t>B. Methodology</a:t>
            </a:r>
            <a:endParaRPr lang="en-US" sz="4000" kern="1200" dirty="0">
              <a:solidFill>
                <a:schemeClr val="tx1"/>
              </a:solidFill>
              <a:latin typeface="+mn-lt"/>
              <a:ea typeface="+mj-ea"/>
              <a:cs typeface="+mj-cs"/>
            </a:endParaRP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12</a:t>
            </a:fld>
            <a:endParaRPr lang="en-US"/>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121789" y="4941127"/>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8" name="Picture 2" descr="1,102,344 Computer Screen Icon Royalty-Free Photos and Stock Images |  Shutterstock">
            <a:extLst>
              <a:ext uri="{FF2B5EF4-FFF2-40B4-BE49-F238E27FC236}">
                <a16:creationId xmlns:a16="http://schemas.microsoft.com/office/drawing/2014/main" id="{1D1B2D0C-47E6-558C-80D5-FCA12DBE8C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4792" r="14166" b="14375"/>
          <a:stretch/>
        </p:blipFill>
        <p:spPr bwMode="auto">
          <a:xfrm>
            <a:off x="2041887" y="4255417"/>
            <a:ext cx="908760" cy="72360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16CD6B6A-E2C7-48CD-97BD-3BBDED4D8970}"/>
              </a:ext>
            </a:extLst>
          </p:cNvPr>
          <p:cNvSpPr/>
          <p:nvPr/>
        </p:nvSpPr>
        <p:spPr>
          <a:xfrm>
            <a:off x="889704" y="4443917"/>
            <a:ext cx="1121717" cy="206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EFE22FC-F188-8F7A-8B4E-E60378448DA5}"/>
              </a:ext>
            </a:extLst>
          </p:cNvPr>
          <p:cNvSpPr txBox="1"/>
          <p:nvPr/>
        </p:nvSpPr>
        <p:spPr>
          <a:xfrm>
            <a:off x="889704" y="3541828"/>
            <a:ext cx="1121717" cy="800219"/>
          </a:xfrm>
          <a:prstGeom prst="rect">
            <a:avLst/>
          </a:prstGeom>
          <a:noFill/>
        </p:spPr>
        <p:txBody>
          <a:bodyPr wrap="none" rtlCol="0">
            <a:spAutoFit/>
          </a:bodyPr>
          <a:lstStyle/>
          <a:p>
            <a:pPr defTabSz="786384"/>
            <a:r>
              <a:rPr lang="en-US" sz="2300" kern="1200" dirty="0">
                <a:solidFill>
                  <a:schemeClr val="tx1"/>
                </a:solidFill>
              </a:rPr>
              <a:t>Render </a:t>
            </a:r>
          </a:p>
          <a:p>
            <a:pPr defTabSz="786384"/>
            <a:r>
              <a:rPr lang="en-US" sz="2300" kern="1200" dirty="0">
                <a:solidFill>
                  <a:schemeClr val="tx1"/>
                </a:solidFill>
              </a:rPr>
              <a:t>website</a:t>
            </a:r>
            <a:endParaRPr lang="en-US" sz="2300" dirty="0"/>
          </a:p>
        </p:txBody>
      </p:sp>
      <p:pic>
        <p:nvPicPr>
          <p:cNvPr id="11" name="Picture 4" descr="Code, html, css, online, page, web, website icon - Download on Iconfinder">
            <a:extLst>
              <a:ext uri="{FF2B5EF4-FFF2-40B4-BE49-F238E27FC236}">
                <a16:creationId xmlns:a16="http://schemas.microsoft.com/office/drawing/2014/main" id="{5755240A-AC6C-1DF2-7358-A75FA64285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90" b="11333"/>
          <a:stretch/>
        </p:blipFill>
        <p:spPr bwMode="auto">
          <a:xfrm>
            <a:off x="4690247" y="3367450"/>
            <a:ext cx="930348" cy="723603"/>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B5240E70-40BD-3C6D-7EAC-729BAFDE933C}"/>
              </a:ext>
            </a:extLst>
          </p:cNvPr>
          <p:cNvSpPr/>
          <p:nvPr/>
        </p:nvSpPr>
        <p:spPr>
          <a:xfrm>
            <a:off x="2964918" y="3748276"/>
            <a:ext cx="1630254" cy="1793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42418E4-FCA0-5F4D-F117-7944D383ADD6}"/>
              </a:ext>
            </a:extLst>
          </p:cNvPr>
          <p:cNvSpPr txBox="1"/>
          <p:nvPr/>
        </p:nvSpPr>
        <p:spPr>
          <a:xfrm>
            <a:off x="2933794" y="2925427"/>
            <a:ext cx="1630254" cy="800219"/>
          </a:xfrm>
          <a:prstGeom prst="rect">
            <a:avLst/>
          </a:prstGeom>
          <a:noFill/>
        </p:spPr>
        <p:txBody>
          <a:bodyPr wrap="none" rtlCol="0">
            <a:spAutoFit/>
          </a:bodyPr>
          <a:lstStyle/>
          <a:p>
            <a:pPr defTabSz="786384"/>
            <a:r>
              <a:rPr lang="en-US" sz="2300" kern="1200" dirty="0">
                <a:solidFill>
                  <a:schemeClr val="tx1"/>
                </a:solidFill>
              </a:rPr>
              <a:t>Search in </a:t>
            </a:r>
            <a:endParaRPr lang="en-US" sz="2300" dirty="0"/>
          </a:p>
          <a:p>
            <a:pPr defTabSz="786384"/>
            <a:r>
              <a:rPr lang="en-US" sz="2300" kern="1200" dirty="0">
                <a:solidFill>
                  <a:schemeClr val="tx1"/>
                </a:solidFill>
              </a:rPr>
              <a:t>page source</a:t>
            </a:r>
            <a:endParaRPr lang="en-US" sz="2300" dirty="0"/>
          </a:p>
        </p:txBody>
      </p:sp>
      <p:sp>
        <p:nvSpPr>
          <p:cNvPr id="14" name="TextBox 13">
            <a:extLst>
              <a:ext uri="{FF2B5EF4-FFF2-40B4-BE49-F238E27FC236}">
                <a16:creationId xmlns:a16="http://schemas.microsoft.com/office/drawing/2014/main" id="{1F07054A-9237-C775-E802-391479530136}"/>
              </a:ext>
            </a:extLst>
          </p:cNvPr>
          <p:cNvSpPr txBox="1"/>
          <p:nvPr/>
        </p:nvSpPr>
        <p:spPr>
          <a:xfrm>
            <a:off x="2645792" y="5342433"/>
            <a:ext cx="1949380" cy="800219"/>
          </a:xfrm>
          <a:prstGeom prst="rect">
            <a:avLst/>
          </a:prstGeom>
          <a:noFill/>
        </p:spPr>
        <p:txBody>
          <a:bodyPr wrap="none" rtlCol="0">
            <a:spAutoFit/>
          </a:bodyPr>
          <a:lstStyle/>
          <a:p>
            <a:pPr defTabSz="786384"/>
            <a:r>
              <a:rPr lang="en-US" sz="2300" kern="1200" dirty="0">
                <a:solidFill>
                  <a:schemeClr val="tx1"/>
                </a:solidFill>
              </a:rPr>
              <a:t>Search directly</a:t>
            </a:r>
          </a:p>
          <a:p>
            <a:pPr defTabSz="786384"/>
            <a:r>
              <a:rPr lang="en-US" sz="2300" kern="1200" dirty="0">
                <a:solidFill>
                  <a:schemeClr val="tx1"/>
                </a:solidFill>
              </a:rPr>
              <a:t> on website</a:t>
            </a:r>
            <a:endParaRPr lang="en-US" sz="2300" dirty="0"/>
          </a:p>
        </p:txBody>
      </p:sp>
      <p:pic>
        <p:nvPicPr>
          <p:cNvPr id="15" name="Picture 8" descr="Search - Free seo and web icons">
            <a:extLst>
              <a:ext uri="{FF2B5EF4-FFF2-40B4-BE49-F238E27FC236}">
                <a16:creationId xmlns:a16="http://schemas.microsoft.com/office/drawing/2014/main" id="{788228DA-6FE4-265F-8C3D-9D83DF0F2B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128" y="4826141"/>
            <a:ext cx="953551" cy="95355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Rejected scales comparison icon outline style Vector Image">
            <a:extLst>
              <a:ext uri="{FF2B5EF4-FFF2-40B4-BE49-F238E27FC236}">
                <a16:creationId xmlns:a16="http://schemas.microsoft.com/office/drawing/2014/main" id="{F713E7A6-AAEB-373E-C01C-14A574B68F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3181"/>
          <a:stretch/>
        </p:blipFill>
        <p:spPr bwMode="auto">
          <a:xfrm>
            <a:off x="9970475" y="3656910"/>
            <a:ext cx="1633451" cy="1529764"/>
          </a:xfrm>
          <a:prstGeom prst="rect">
            <a:avLst/>
          </a:prstGeom>
          <a:noFill/>
          <a:extLst>
            <a:ext uri="{909E8E84-426E-40DD-AFC4-6F175D3DCCD1}">
              <a14:hiddenFill xmlns:a14="http://schemas.microsoft.com/office/drawing/2010/main">
                <a:solidFill>
                  <a:srgbClr val="FFFFFF"/>
                </a:solidFill>
              </a14:hiddenFill>
            </a:ext>
          </a:extLst>
        </p:spPr>
      </p:pic>
      <p:sp>
        <p:nvSpPr>
          <p:cNvPr id="17" name="Right Arrow 16">
            <a:extLst>
              <a:ext uri="{FF2B5EF4-FFF2-40B4-BE49-F238E27FC236}">
                <a16:creationId xmlns:a16="http://schemas.microsoft.com/office/drawing/2014/main" id="{97841547-B838-DD20-9A0F-986F1063B7AA}"/>
              </a:ext>
            </a:extLst>
          </p:cNvPr>
          <p:cNvSpPr/>
          <p:nvPr/>
        </p:nvSpPr>
        <p:spPr>
          <a:xfrm>
            <a:off x="2968266" y="5080417"/>
            <a:ext cx="1630254" cy="2125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22BCF8D5-C87E-21F4-1C40-CDAB5DC0AFD6}"/>
              </a:ext>
            </a:extLst>
          </p:cNvPr>
          <p:cNvSpPr/>
          <p:nvPr/>
        </p:nvSpPr>
        <p:spPr>
          <a:xfrm rot="17283579">
            <a:off x="8926964" y="3253265"/>
            <a:ext cx="152391" cy="18561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78421885-8444-2F65-4B9A-A046DF818F65}"/>
              </a:ext>
            </a:extLst>
          </p:cNvPr>
          <p:cNvSpPr/>
          <p:nvPr/>
        </p:nvSpPr>
        <p:spPr>
          <a:xfrm rot="15167238">
            <a:off x="8963993" y="4056535"/>
            <a:ext cx="149292" cy="185063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FA76FAE-6424-618A-1877-897025E9260D}"/>
              </a:ext>
            </a:extLst>
          </p:cNvPr>
          <p:cNvSpPr txBox="1"/>
          <p:nvPr/>
        </p:nvSpPr>
        <p:spPr>
          <a:xfrm>
            <a:off x="8660319" y="4966069"/>
            <a:ext cx="1390765" cy="800219"/>
          </a:xfrm>
          <a:prstGeom prst="rect">
            <a:avLst/>
          </a:prstGeom>
          <a:noFill/>
        </p:spPr>
        <p:txBody>
          <a:bodyPr wrap="none" rtlCol="0">
            <a:spAutoFit/>
          </a:bodyPr>
          <a:lstStyle/>
          <a:p>
            <a:pPr defTabSz="786384"/>
            <a:r>
              <a:rPr lang="en-US" sz="2300" kern="1200" dirty="0">
                <a:solidFill>
                  <a:schemeClr val="tx1"/>
                </a:solidFill>
              </a:rPr>
              <a:t>Compare</a:t>
            </a:r>
          </a:p>
          <a:p>
            <a:pPr defTabSz="786384"/>
            <a:r>
              <a:rPr lang="en-US" sz="2300" kern="1200" dirty="0">
                <a:solidFill>
                  <a:schemeClr val="tx1"/>
                </a:solidFill>
              </a:rPr>
              <a:t> keywords</a:t>
            </a:r>
            <a:endParaRPr lang="en-US" sz="2300" dirty="0"/>
          </a:p>
        </p:txBody>
      </p:sp>
      <p:sp>
        <p:nvSpPr>
          <p:cNvPr id="21" name="Right Arrow 20">
            <a:extLst>
              <a:ext uri="{FF2B5EF4-FFF2-40B4-BE49-F238E27FC236}">
                <a16:creationId xmlns:a16="http://schemas.microsoft.com/office/drawing/2014/main" id="{484534F6-C4F0-9F32-1BDE-DF7689166DAE}"/>
              </a:ext>
            </a:extLst>
          </p:cNvPr>
          <p:cNvSpPr/>
          <p:nvPr/>
        </p:nvSpPr>
        <p:spPr>
          <a:xfrm>
            <a:off x="5685105" y="3759964"/>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0E4ACF8-EB39-9799-2CFE-7ED06490BC7A}"/>
              </a:ext>
            </a:extLst>
          </p:cNvPr>
          <p:cNvSpPr txBox="1"/>
          <p:nvPr/>
        </p:nvSpPr>
        <p:spPr>
          <a:xfrm>
            <a:off x="5693563" y="2941279"/>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sp>
        <p:nvSpPr>
          <p:cNvPr id="24" name="Right Arrow 23">
            <a:extLst>
              <a:ext uri="{FF2B5EF4-FFF2-40B4-BE49-F238E27FC236}">
                <a16:creationId xmlns:a16="http://schemas.microsoft.com/office/drawing/2014/main" id="{E510A7D3-DA50-99DC-158E-30C857485635}"/>
              </a:ext>
            </a:extLst>
          </p:cNvPr>
          <p:cNvSpPr/>
          <p:nvPr/>
        </p:nvSpPr>
        <p:spPr>
          <a:xfrm>
            <a:off x="5753287" y="5128045"/>
            <a:ext cx="1453516" cy="1578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DC5DAE0-84E2-64DE-B12B-7C100A966B67}"/>
              </a:ext>
            </a:extLst>
          </p:cNvPr>
          <p:cNvSpPr txBox="1"/>
          <p:nvPr/>
        </p:nvSpPr>
        <p:spPr>
          <a:xfrm>
            <a:off x="5732581" y="5337770"/>
            <a:ext cx="1323439" cy="800219"/>
          </a:xfrm>
          <a:prstGeom prst="rect">
            <a:avLst/>
          </a:prstGeom>
          <a:noFill/>
        </p:spPr>
        <p:txBody>
          <a:bodyPr wrap="none" rtlCol="0">
            <a:spAutoFit/>
          </a:bodyPr>
          <a:lstStyle/>
          <a:p>
            <a:pPr defTabSz="786384"/>
            <a:r>
              <a:rPr lang="en-US" sz="2300" kern="1200" dirty="0">
                <a:solidFill>
                  <a:schemeClr val="tx1"/>
                </a:solidFill>
              </a:rPr>
              <a:t>Obtain </a:t>
            </a:r>
          </a:p>
          <a:p>
            <a:pPr defTabSz="786384"/>
            <a:r>
              <a:rPr lang="en-US" sz="2300" kern="1200" dirty="0">
                <a:solidFill>
                  <a:schemeClr val="tx1"/>
                </a:solidFill>
              </a:rPr>
              <a:t>keywords</a:t>
            </a:r>
            <a:endParaRPr lang="en-US" sz="2300" dirty="0"/>
          </a:p>
        </p:txBody>
      </p:sp>
      <p:pic>
        <p:nvPicPr>
          <p:cNvPr id="2052" name="Picture 4" descr="Keyword List Icons - Free SVG &amp; PNG Keyword List Images - Noun Project">
            <a:extLst>
              <a:ext uri="{FF2B5EF4-FFF2-40B4-BE49-F238E27FC236}">
                <a16:creationId xmlns:a16="http://schemas.microsoft.com/office/drawing/2014/main" id="{DECE8D42-9C69-94BD-7325-C88D4F78D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97008" y="3379852"/>
            <a:ext cx="890392" cy="8903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Keyword List Icons - Free SVG &amp; PNG Keyword List Images - Noun Project">
            <a:extLst>
              <a:ext uri="{FF2B5EF4-FFF2-40B4-BE49-F238E27FC236}">
                <a16:creationId xmlns:a16="http://schemas.microsoft.com/office/drawing/2014/main" id="{FD2496E8-1D43-E31E-F313-CD09B657CD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6803" y="4788686"/>
            <a:ext cx="890392" cy="89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786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2" grpId="0" animBg="1"/>
      <p:bldP spid="13" grpId="0"/>
      <p:bldP spid="14" grpId="0"/>
      <p:bldP spid="17" grpId="0" animBg="1"/>
      <p:bldP spid="18" grpId="0" animBg="1"/>
      <p:bldP spid="19" grpId="0" animBg="1"/>
      <p:bldP spid="20" grpId="0"/>
      <p:bldP spid="21" grpId="0" animBg="1"/>
      <p:bldP spid="22" grpId="0"/>
      <p:bldP spid="24"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13</a:t>
            </a:fld>
            <a:endParaRPr lang="en-US"/>
          </a:p>
        </p:txBody>
      </p:sp>
      <p:sp>
        <p:nvSpPr>
          <p:cNvPr id="4" name="TextBox 3">
            <a:extLst>
              <a:ext uri="{FF2B5EF4-FFF2-40B4-BE49-F238E27FC236}">
                <a16:creationId xmlns:a16="http://schemas.microsoft.com/office/drawing/2014/main" id="{4197B96F-4EFA-2EC0-D324-48E27DDC0B9D}"/>
              </a:ext>
            </a:extLst>
          </p:cNvPr>
          <p:cNvSpPr txBox="1"/>
          <p:nvPr/>
        </p:nvSpPr>
        <p:spPr>
          <a:xfrm>
            <a:off x="1264920" y="2792953"/>
            <a:ext cx="3855720" cy="1154162"/>
          </a:xfrm>
          <a:prstGeom prst="rect">
            <a:avLst/>
          </a:prstGeom>
          <a:noFill/>
          <a:ln w="28575">
            <a:solidFill>
              <a:schemeClr val="tx1"/>
            </a:solidFill>
          </a:ln>
        </p:spPr>
        <p:txBody>
          <a:bodyPr wrap="square" rtlCol="0">
            <a:spAutoFit/>
          </a:bodyPr>
          <a:lstStyle/>
          <a:p>
            <a:r>
              <a:rPr lang="en-US" sz="2300" dirty="0"/>
              <a:t>We </a:t>
            </a:r>
            <a:r>
              <a:rPr lang="en-US" sz="2300" u="sng" dirty="0"/>
              <a:t>do not sell </a:t>
            </a:r>
            <a:r>
              <a:rPr lang="en-US" sz="2300" dirty="0"/>
              <a:t>OEM (Original Equipment Manufacturer) cartridges on this website.</a:t>
            </a:r>
          </a:p>
        </p:txBody>
      </p:sp>
      <p:sp>
        <p:nvSpPr>
          <p:cNvPr id="5" name="TextBox 4">
            <a:extLst>
              <a:ext uri="{FF2B5EF4-FFF2-40B4-BE49-F238E27FC236}">
                <a16:creationId xmlns:a16="http://schemas.microsoft.com/office/drawing/2014/main" id="{FF334567-412C-65DE-2367-F99900C4245C}"/>
              </a:ext>
            </a:extLst>
          </p:cNvPr>
          <p:cNvSpPr txBox="1"/>
          <p:nvPr/>
        </p:nvSpPr>
        <p:spPr>
          <a:xfrm>
            <a:off x="1264920" y="2269733"/>
            <a:ext cx="3672840" cy="523220"/>
          </a:xfrm>
          <a:prstGeom prst="rect">
            <a:avLst/>
          </a:prstGeom>
          <a:noFill/>
        </p:spPr>
        <p:txBody>
          <a:bodyPr wrap="square" rtlCol="0">
            <a:spAutoFit/>
          </a:bodyPr>
          <a:lstStyle/>
          <a:p>
            <a:r>
              <a:rPr lang="en-US" sz="2800" dirty="0"/>
              <a:t>False Positive cases</a:t>
            </a:r>
          </a:p>
        </p:txBody>
      </p:sp>
      <p:sp>
        <p:nvSpPr>
          <p:cNvPr id="6" name="TextBox 5">
            <a:extLst>
              <a:ext uri="{FF2B5EF4-FFF2-40B4-BE49-F238E27FC236}">
                <a16:creationId xmlns:a16="http://schemas.microsoft.com/office/drawing/2014/main" id="{CDE4B7B1-3C28-DDD2-C707-9A6230EBA801}"/>
              </a:ext>
            </a:extLst>
          </p:cNvPr>
          <p:cNvSpPr txBox="1"/>
          <p:nvPr/>
        </p:nvSpPr>
        <p:spPr>
          <a:xfrm>
            <a:off x="1264920" y="4233931"/>
            <a:ext cx="3855720" cy="1154162"/>
          </a:xfrm>
          <a:prstGeom prst="rect">
            <a:avLst/>
          </a:prstGeom>
          <a:noFill/>
          <a:ln w="28575">
            <a:solidFill>
              <a:schemeClr val="tx1"/>
            </a:solidFill>
          </a:ln>
        </p:spPr>
        <p:txBody>
          <a:bodyPr wrap="square" rtlCol="0">
            <a:spAutoFit/>
          </a:bodyPr>
          <a:lstStyle/>
          <a:p>
            <a:r>
              <a:rPr lang="en-US" sz="2300" dirty="0"/>
              <a:t>… your settings </a:t>
            </a:r>
            <a:r>
              <a:rPr lang="en-US" sz="2300" u="sng" dirty="0"/>
              <a:t>and privacy choices</a:t>
            </a:r>
            <a:r>
              <a:rPr lang="en-US" sz="2300" dirty="0"/>
              <a:t>, and to support our marketing and sales efforts. </a:t>
            </a:r>
          </a:p>
        </p:txBody>
      </p:sp>
      <p:sp>
        <p:nvSpPr>
          <p:cNvPr id="7" name="TextBox 6">
            <a:extLst>
              <a:ext uri="{FF2B5EF4-FFF2-40B4-BE49-F238E27FC236}">
                <a16:creationId xmlns:a16="http://schemas.microsoft.com/office/drawing/2014/main" id="{331F937A-0BB3-123A-B7C2-ECB4A63948E8}"/>
              </a:ext>
            </a:extLst>
          </p:cNvPr>
          <p:cNvSpPr txBox="1"/>
          <p:nvPr/>
        </p:nvSpPr>
        <p:spPr>
          <a:xfrm>
            <a:off x="7404131" y="2269733"/>
            <a:ext cx="3672840" cy="523220"/>
          </a:xfrm>
          <a:prstGeom prst="rect">
            <a:avLst/>
          </a:prstGeom>
          <a:noFill/>
        </p:spPr>
        <p:txBody>
          <a:bodyPr wrap="square" rtlCol="0">
            <a:spAutoFit/>
          </a:bodyPr>
          <a:lstStyle/>
          <a:p>
            <a:r>
              <a:rPr lang="en-US" sz="2800" dirty="0"/>
              <a:t>False Negative cases</a:t>
            </a:r>
          </a:p>
        </p:txBody>
      </p:sp>
      <p:sp>
        <p:nvSpPr>
          <p:cNvPr id="8" name="TextBox 7">
            <a:extLst>
              <a:ext uri="{FF2B5EF4-FFF2-40B4-BE49-F238E27FC236}">
                <a16:creationId xmlns:a16="http://schemas.microsoft.com/office/drawing/2014/main" id="{EDF6CA67-8F38-0F4A-4EEF-31D7B72424BB}"/>
              </a:ext>
            </a:extLst>
          </p:cNvPr>
          <p:cNvSpPr txBox="1"/>
          <p:nvPr/>
        </p:nvSpPr>
        <p:spPr>
          <a:xfrm>
            <a:off x="7312691" y="2808740"/>
            <a:ext cx="3855720" cy="446276"/>
          </a:xfrm>
          <a:prstGeom prst="rect">
            <a:avLst/>
          </a:prstGeom>
          <a:noFill/>
          <a:ln w="28575">
            <a:solidFill>
              <a:schemeClr val="tx1"/>
            </a:solidFill>
          </a:ln>
        </p:spPr>
        <p:txBody>
          <a:bodyPr wrap="square" rtlCol="0">
            <a:spAutoFit/>
          </a:bodyPr>
          <a:lstStyle/>
          <a:p>
            <a:r>
              <a:rPr lang="en-US" sz="2300" dirty="0"/>
              <a:t>My Privacy and Ad Choices</a:t>
            </a:r>
          </a:p>
        </p:txBody>
      </p:sp>
      <p:sp>
        <p:nvSpPr>
          <p:cNvPr id="9" name="TextBox 8">
            <a:extLst>
              <a:ext uri="{FF2B5EF4-FFF2-40B4-BE49-F238E27FC236}">
                <a16:creationId xmlns:a16="http://schemas.microsoft.com/office/drawing/2014/main" id="{1445AB76-56EF-DF14-FCD6-44C1E9DD3702}"/>
              </a:ext>
            </a:extLst>
          </p:cNvPr>
          <p:cNvSpPr txBox="1"/>
          <p:nvPr/>
        </p:nvSpPr>
        <p:spPr>
          <a:xfrm>
            <a:off x="7320027" y="3677274"/>
            <a:ext cx="3855720" cy="446276"/>
          </a:xfrm>
          <a:prstGeom prst="rect">
            <a:avLst/>
          </a:prstGeom>
          <a:noFill/>
          <a:ln w="28575">
            <a:solidFill>
              <a:schemeClr val="tx1"/>
            </a:solidFill>
          </a:ln>
        </p:spPr>
        <p:txBody>
          <a:bodyPr wrap="square" rtlCol="0">
            <a:spAutoFit/>
          </a:bodyPr>
          <a:lstStyle/>
          <a:p>
            <a:r>
              <a:rPr lang="en-US" sz="2300" dirty="0"/>
              <a:t>Your California Privacy Rights</a:t>
            </a:r>
          </a:p>
        </p:txBody>
      </p:sp>
    </p:spTree>
    <p:extLst>
      <p:ext uri="{BB962C8B-B14F-4D97-AF65-F5344CB8AC3E}">
        <p14:creationId xmlns:p14="http://schemas.microsoft.com/office/powerpoint/2010/main" val="3741544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Verify methods</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14</a:t>
            </a:fld>
            <a:endParaRPr lang="en-US"/>
          </a:p>
        </p:txBody>
      </p:sp>
      <p:pic>
        <p:nvPicPr>
          <p:cNvPr id="1026" name="Picture 2" descr="A screen shot of a computer program&#10;&#10;Description automatically generated">
            <a:extLst>
              <a:ext uri="{FF2B5EF4-FFF2-40B4-BE49-F238E27FC236}">
                <a16:creationId xmlns:a16="http://schemas.microsoft.com/office/drawing/2014/main" id="{B243884C-C701-8330-82B5-9B90B3130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0718" y="3098365"/>
            <a:ext cx="5388091" cy="1760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F69EF4E-9940-2577-8882-1C799D3B5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966" y="5406021"/>
            <a:ext cx="10024882" cy="5534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180DFB-94B3-A4B4-6B54-0CA7EC630E41}"/>
              </a:ext>
            </a:extLst>
          </p:cNvPr>
          <p:cNvSpPr txBox="1"/>
          <p:nvPr/>
        </p:nvSpPr>
        <p:spPr>
          <a:xfrm>
            <a:off x="1417319" y="4891377"/>
            <a:ext cx="8340829" cy="523220"/>
          </a:xfrm>
          <a:prstGeom prst="rect">
            <a:avLst/>
          </a:prstGeom>
          <a:noFill/>
        </p:spPr>
        <p:txBody>
          <a:bodyPr wrap="square" rtlCol="0">
            <a:spAutoFit/>
          </a:bodyPr>
          <a:lstStyle/>
          <a:p>
            <a:r>
              <a:rPr lang="en-US" sz="2800" dirty="0"/>
              <a:t>2 cases present in page source but not screenshot</a:t>
            </a:r>
          </a:p>
        </p:txBody>
      </p:sp>
      <p:sp>
        <p:nvSpPr>
          <p:cNvPr id="5" name="TextBox 4">
            <a:extLst>
              <a:ext uri="{FF2B5EF4-FFF2-40B4-BE49-F238E27FC236}">
                <a16:creationId xmlns:a16="http://schemas.microsoft.com/office/drawing/2014/main" id="{73CAC5FE-4386-B703-42E5-E05AF22DFD36}"/>
              </a:ext>
            </a:extLst>
          </p:cNvPr>
          <p:cNvSpPr txBox="1"/>
          <p:nvPr/>
        </p:nvSpPr>
        <p:spPr>
          <a:xfrm>
            <a:off x="1417319" y="2422133"/>
            <a:ext cx="8463659" cy="523220"/>
          </a:xfrm>
          <a:prstGeom prst="rect">
            <a:avLst/>
          </a:prstGeom>
          <a:noFill/>
        </p:spPr>
        <p:txBody>
          <a:bodyPr wrap="square" rtlCol="0">
            <a:spAutoFit/>
          </a:bodyPr>
          <a:lstStyle/>
          <a:p>
            <a:r>
              <a:rPr lang="en-US" sz="2800" dirty="0"/>
              <a:t>14 cases present in screenshot but not page source</a:t>
            </a:r>
          </a:p>
        </p:txBody>
      </p:sp>
    </p:spTree>
    <p:extLst>
      <p:ext uri="{BB962C8B-B14F-4D97-AF65-F5344CB8AC3E}">
        <p14:creationId xmlns:p14="http://schemas.microsoft.com/office/powerpoint/2010/main" val="1613404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2744700758"/>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15</a:t>
            </a:fld>
            <a:endParaRPr lang="en-US"/>
          </a:p>
        </p:txBody>
      </p:sp>
      <p:cxnSp>
        <p:nvCxnSpPr>
          <p:cNvPr id="6" name="Straight Arrow Connector 5">
            <a:extLst>
              <a:ext uri="{FF2B5EF4-FFF2-40B4-BE49-F238E27FC236}">
                <a16:creationId xmlns:a16="http://schemas.microsoft.com/office/drawing/2014/main" id="{D0A3067E-51D6-975C-4369-C9C6F78B2E7D}"/>
              </a:ext>
            </a:extLst>
          </p:cNvPr>
          <p:cNvCxnSpPr/>
          <p:nvPr/>
        </p:nvCxnSpPr>
        <p:spPr>
          <a:xfrm flipH="1">
            <a:off x="3426594" y="4536693"/>
            <a:ext cx="2610752"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98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solidFill>
                  <a:srgbClr val="C00000"/>
                </a:solidFill>
              </a:rPr>
              <a:t>RQ1: </a:t>
            </a:r>
            <a:r>
              <a:rPr lang="en-US" sz="2800" dirty="0">
                <a:solidFill>
                  <a:srgbClr val="C00000"/>
                </a:solidFill>
              </a:rPr>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subjected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16</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233470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17</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3569220" cy="2681288"/>
          </a:xfrm>
          <a:noFill/>
          <a:ln w="38100">
            <a:solidFill>
              <a:schemeClr val="tx1"/>
            </a:solidFill>
          </a:ln>
        </p:spPr>
        <p:txBody>
          <a:bodyPr vert="horz" lIns="91440" tIns="45720" rIns="91440" bIns="45720" rtlCol="0">
            <a:normAutofit/>
          </a:bodyPr>
          <a:lstStyle/>
          <a:p>
            <a:pPr marL="0" indent="0">
              <a:buNone/>
            </a:pPr>
            <a:r>
              <a:rPr lang="en-US" b="1" kern="1200" dirty="0">
                <a:solidFill>
                  <a:schemeClr val="tx1"/>
                </a:solidFill>
                <a:latin typeface="+mn-lt"/>
                <a:ea typeface="+mn-ea"/>
                <a:cs typeface="+mn-cs"/>
              </a:rPr>
              <a:t>RQ1: </a:t>
            </a:r>
            <a:br>
              <a:rPr lang="en-US" kern="1200" dirty="0">
                <a:solidFill>
                  <a:schemeClr val="tx1"/>
                </a:solidFill>
                <a:latin typeface="+mn-lt"/>
                <a:ea typeface="+mn-ea"/>
                <a:cs typeface="+mn-cs"/>
              </a:rPr>
            </a:br>
            <a:r>
              <a:rPr lang="en-US" kern="1200" dirty="0">
                <a:solidFill>
                  <a:schemeClr val="tx1"/>
                </a:solidFill>
                <a:latin typeface="+mn-lt"/>
                <a:ea typeface="+mn-ea"/>
                <a:cs typeface="+mn-cs"/>
              </a:rPr>
              <a:t>How does the implementation of the CCPA’s opt-out requirements change over time?</a:t>
            </a:r>
          </a:p>
        </p:txBody>
      </p:sp>
      <p:pic>
        <p:nvPicPr>
          <p:cNvPr id="12290" name="Picture 2">
            <a:extLst>
              <a:ext uri="{FF2B5EF4-FFF2-40B4-BE49-F238E27FC236}">
                <a16:creationId xmlns:a16="http://schemas.microsoft.com/office/drawing/2014/main" id="{D9BAB4A5-F2CF-C987-D60F-DA56103838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05738" y="1224540"/>
            <a:ext cx="7214616" cy="5392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F79ACD0-4610-A5B4-FBA5-1E8D12B0BA3D}"/>
              </a:ext>
            </a:extLst>
          </p:cNvPr>
          <p:cNvSpPr txBox="1"/>
          <p:nvPr/>
        </p:nvSpPr>
        <p:spPr>
          <a:xfrm>
            <a:off x="4405741" y="516654"/>
            <a:ext cx="7566511"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 out link is seen at least once by each measurement date, measured from CA vantage point, N=1016.</a:t>
            </a:r>
            <a:endParaRPr lang="en-US" sz="2000" b="0" dirty="0">
              <a:effectLst/>
            </a:endParaRPr>
          </a:p>
        </p:txBody>
      </p:sp>
      <p:sp>
        <p:nvSpPr>
          <p:cNvPr id="4" name="TextBox 3">
            <a:extLst>
              <a:ext uri="{FF2B5EF4-FFF2-40B4-BE49-F238E27FC236}">
                <a16:creationId xmlns:a16="http://schemas.microsoft.com/office/drawing/2014/main" id="{FEC9B80A-9D9B-1997-1039-D66D7BC26480}"/>
              </a:ext>
            </a:extLst>
          </p:cNvPr>
          <p:cNvSpPr txBox="1"/>
          <p:nvPr/>
        </p:nvSpPr>
        <p:spPr>
          <a:xfrm>
            <a:off x="484618" y="3169933"/>
            <a:ext cx="356921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Websites are </a:t>
            </a:r>
            <a:r>
              <a:rPr lang="en-US" sz="2800" u="sng" dirty="0">
                <a:solidFill>
                  <a:srgbClr val="000000"/>
                </a:solidFill>
                <a:latin typeface="Calibri" panose="020F0502020204030204" pitchFamily="34" charset="0"/>
              </a:rPr>
              <a:t>increasingly</a:t>
            </a:r>
            <a:r>
              <a:rPr lang="en-US" sz="2800" dirty="0">
                <a:solidFill>
                  <a:srgbClr val="000000"/>
                </a:solidFill>
                <a:latin typeface="Calibri" panose="020F0502020204030204" pitchFamily="34" charset="0"/>
              </a:rPr>
              <a:t> but </a:t>
            </a:r>
            <a:r>
              <a:rPr lang="en-US" sz="2800" u="sng" dirty="0">
                <a:solidFill>
                  <a:srgbClr val="000000"/>
                </a:solidFill>
                <a:latin typeface="Calibri" panose="020F0502020204030204" pitchFamily="34" charset="0"/>
              </a:rPr>
              <a:t>not fully </a:t>
            </a:r>
            <a:r>
              <a:rPr lang="en-US" sz="2800" dirty="0">
                <a:solidFill>
                  <a:srgbClr val="000000"/>
                </a:solidFill>
                <a:latin typeface="Calibri" panose="020F0502020204030204" pitchFamily="34" charset="0"/>
              </a:rPr>
              <a:t>complying with CCPA’s requirements.</a:t>
            </a:r>
            <a:endParaRPr lang="en-US" sz="2800" dirty="0"/>
          </a:p>
        </p:txBody>
      </p:sp>
    </p:spTree>
    <p:extLst>
      <p:ext uri="{BB962C8B-B14F-4D97-AF65-F5344CB8AC3E}">
        <p14:creationId xmlns:p14="http://schemas.microsoft.com/office/powerpoint/2010/main" val="123879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solidFill>
                  <a:srgbClr val="C00000"/>
                </a:solidFill>
              </a:rPr>
              <a:t>RQ2: </a:t>
            </a:r>
            <a:r>
              <a:rPr lang="en-US" sz="2800" dirty="0">
                <a:solidFill>
                  <a:srgbClr val="C00000"/>
                </a:solidFill>
              </a:rPr>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167924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694771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10592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latin typeface="+mn-lt"/>
              </a:rPr>
              <a:t>Where Does Our Data Go?</a:t>
            </a: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BD133D8-A122-58F2-DCBA-2490A4E5B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558" y="3131261"/>
            <a:ext cx="1990564" cy="19905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C124FD2-9E00-81E0-220D-37CBDDC7D2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659" y="3042586"/>
            <a:ext cx="2569919" cy="2346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6AF52A1-44C4-AA08-B60B-45EE7B521263}"/>
              </a:ext>
            </a:extLst>
          </p:cNvPr>
          <p:cNvSpPr/>
          <p:nvPr/>
        </p:nvSpPr>
        <p:spPr>
          <a:xfrm>
            <a:off x="8763356" y="2785850"/>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9" name="Right Arrow 8">
            <a:extLst>
              <a:ext uri="{FF2B5EF4-FFF2-40B4-BE49-F238E27FC236}">
                <a16:creationId xmlns:a16="http://schemas.microsoft.com/office/drawing/2014/main" id="{4F0064BE-F067-C2E5-A2A3-8F6057997C9F}"/>
              </a:ext>
            </a:extLst>
          </p:cNvPr>
          <p:cNvSpPr/>
          <p:nvPr/>
        </p:nvSpPr>
        <p:spPr>
          <a:xfrm>
            <a:off x="3292800" y="4007515"/>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CADE2450-2E62-067A-8D1D-9D112DA90894}"/>
              </a:ext>
            </a:extLst>
          </p:cNvPr>
          <p:cNvSpPr/>
          <p:nvPr/>
        </p:nvSpPr>
        <p:spPr>
          <a:xfrm>
            <a:off x="7330950" y="3012233"/>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B4F5B186-6B37-5254-CB64-9AE8FC439C35}"/>
              </a:ext>
            </a:extLst>
          </p:cNvPr>
          <p:cNvSpPr/>
          <p:nvPr/>
        </p:nvSpPr>
        <p:spPr>
          <a:xfrm>
            <a:off x="7366775" y="4050799"/>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264CCDE-C4DC-924A-E13F-796CBF5048A7}"/>
              </a:ext>
            </a:extLst>
          </p:cNvPr>
          <p:cNvSpPr/>
          <p:nvPr/>
        </p:nvSpPr>
        <p:spPr>
          <a:xfrm>
            <a:off x="7366775" y="5201501"/>
            <a:ext cx="1053662" cy="238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a:t>
            </a:fld>
            <a:endParaRPr lang="en-US"/>
          </a:p>
        </p:txBody>
      </p:sp>
      <p:sp>
        <p:nvSpPr>
          <p:cNvPr id="4" name="Oval 3">
            <a:extLst>
              <a:ext uri="{FF2B5EF4-FFF2-40B4-BE49-F238E27FC236}">
                <a16:creationId xmlns:a16="http://schemas.microsoft.com/office/drawing/2014/main" id="{64D7D869-662D-1057-25F1-18954BE47F7B}"/>
              </a:ext>
            </a:extLst>
          </p:cNvPr>
          <p:cNvSpPr/>
          <p:nvPr/>
        </p:nvSpPr>
        <p:spPr>
          <a:xfrm>
            <a:off x="8763356" y="3883059"/>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5" name="Oval 4">
            <a:extLst>
              <a:ext uri="{FF2B5EF4-FFF2-40B4-BE49-F238E27FC236}">
                <a16:creationId xmlns:a16="http://schemas.microsoft.com/office/drawing/2014/main" id="{4DC48C19-7EF2-24E4-758B-546DE580FD12}"/>
              </a:ext>
            </a:extLst>
          </p:cNvPr>
          <p:cNvSpPr/>
          <p:nvPr/>
        </p:nvSpPr>
        <p:spPr>
          <a:xfrm>
            <a:off x="8763356" y="4980268"/>
            <a:ext cx="2590444" cy="647541"/>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813816">
              <a:spcAft>
                <a:spcPts val="600"/>
              </a:spcAft>
            </a:pPr>
            <a:r>
              <a:rPr lang="en-US" sz="2800" kern="1200" dirty="0">
                <a:solidFill>
                  <a:schemeClr val="tx1"/>
                </a:solidFill>
              </a:rPr>
              <a:t>Third-party</a:t>
            </a:r>
            <a:endParaRPr lang="en-US" sz="2800" dirty="0">
              <a:solidFill>
                <a:schemeClr val="tx1"/>
              </a:solidFill>
            </a:endParaRPr>
          </a:p>
        </p:txBody>
      </p:sp>
      <p:sp>
        <p:nvSpPr>
          <p:cNvPr id="13" name="TextBox 12">
            <a:extLst>
              <a:ext uri="{FF2B5EF4-FFF2-40B4-BE49-F238E27FC236}">
                <a16:creationId xmlns:a16="http://schemas.microsoft.com/office/drawing/2014/main" id="{FDB73313-B532-A838-B515-F1DFE6D2AC87}"/>
              </a:ext>
            </a:extLst>
          </p:cNvPr>
          <p:cNvSpPr txBox="1"/>
          <p:nvPr/>
        </p:nvSpPr>
        <p:spPr>
          <a:xfrm>
            <a:off x="4571658" y="5385880"/>
            <a:ext cx="2569919" cy="954107"/>
          </a:xfrm>
          <a:prstGeom prst="rect">
            <a:avLst/>
          </a:prstGeom>
          <a:solidFill>
            <a:schemeClr val="accent1">
              <a:lumMod val="20000"/>
              <a:lumOff val="80000"/>
            </a:schemeClr>
          </a:solidFill>
          <a:ln w="12700">
            <a:solidFill>
              <a:schemeClr val="tx1"/>
            </a:solidFill>
          </a:ln>
        </p:spPr>
        <p:txBody>
          <a:bodyPr wrap="square" rtlCol="0">
            <a:spAutoFit/>
          </a:bodyPr>
          <a:lstStyle/>
          <a:p>
            <a:pPr algn="ctr"/>
            <a:r>
              <a:rPr lang="en-US" sz="2800" dirty="0"/>
              <a:t>Private personal</a:t>
            </a:r>
          </a:p>
          <a:p>
            <a:pPr algn="ctr"/>
            <a:r>
              <a:rPr lang="en-US" sz="2800" dirty="0"/>
              <a:t> information</a:t>
            </a:r>
          </a:p>
        </p:txBody>
      </p:sp>
    </p:spTree>
    <p:extLst>
      <p:ext uri="{BB962C8B-B14F-4D97-AF65-F5344CB8AC3E}">
        <p14:creationId xmlns:p14="http://schemas.microsoft.com/office/powerpoint/2010/main" val="105274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4" grpId="0" animBg="1"/>
      <p:bldP spid="5"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604AAD-07C2-F251-77B1-CFCD2B72CB13}"/>
              </a:ext>
            </a:extLst>
          </p:cNvPr>
          <p:cNvSpPr>
            <a:spLocks noGrp="1"/>
          </p:cNvSpPr>
          <p:nvPr>
            <p:ph type="sldNum" sz="quarter" idx="12"/>
          </p:nvPr>
        </p:nvSpPr>
        <p:spPr/>
        <p:txBody>
          <a:bodyPr/>
          <a:lstStyle/>
          <a:p>
            <a:fld id="{00B500CC-AB6A-7842-8B05-B4618D9CB5BD}" type="slidenum">
              <a:rPr lang="en-US" smtClean="0"/>
              <a:t>20</a:t>
            </a:fld>
            <a:endParaRPr lang="en-US"/>
          </a:p>
        </p:txBody>
      </p:sp>
      <p:sp>
        <p:nvSpPr>
          <p:cNvPr id="3" name="Content Placeholder 2">
            <a:extLst>
              <a:ext uri="{FF2B5EF4-FFF2-40B4-BE49-F238E27FC236}">
                <a16:creationId xmlns:a16="http://schemas.microsoft.com/office/drawing/2014/main" id="{5A4C20E2-511A-73A3-52AC-360E84367B88}"/>
              </a:ext>
            </a:extLst>
          </p:cNvPr>
          <p:cNvSpPr>
            <a:spLocks noGrp="1"/>
          </p:cNvSpPr>
          <p:nvPr>
            <p:ph idx="4294967295"/>
          </p:nvPr>
        </p:nvSpPr>
        <p:spPr>
          <a:xfrm>
            <a:off x="484620" y="505590"/>
            <a:ext cx="2379599" cy="2681288"/>
          </a:xfrm>
          <a:noFill/>
          <a:ln w="38100">
            <a:solidFill>
              <a:schemeClr val="tx1"/>
            </a:solidFill>
          </a:ln>
        </p:spPr>
        <p:txBody>
          <a:bodyPr vert="horz" lIns="91440" tIns="45720" rIns="91440" bIns="45720" rtlCol="0">
            <a:normAutofit/>
          </a:bodyPr>
          <a:lstStyle/>
          <a:p>
            <a:pPr marL="0" indent="0">
              <a:buNone/>
            </a:pPr>
            <a:r>
              <a:rPr lang="en-US" sz="2800" b="1" kern="1200" dirty="0">
                <a:solidFill>
                  <a:schemeClr val="tx1"/>
                </a:solidFill>
                <a:latin typeface="+mn-lt"/>
                <a:ea typeface="+mj-ea"/>
                <a:cs typeface="+mj-cs"/>
              </a:rPr>
              <a:t>RQ2: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Are websites complying with the CCPA’s opt-out requirements?</a:t>
            </a:r>
            <a:endParaRPr lang="en-US" kern="1200" dirty="0">
              <a:solidFill>
                <a:schemeClr val="tx1"/>
              </a:solidFill>
              <a:latin typeface="+mn-lt"/>
              <a:ea typeface="+mn-ea"/>
              <a:cs typeface="+mn-cs"/>
            </a:endParaRPr>
          </a:p>
        </p:txBody>
      </p:sp>
      <p:sp>
        <p:nvSpPr>
          <p:cNvPr id="8" name="TextBox 7">
            <a:extLst>
              <a:ext uri="{FF2B5EF4-FFF2-40B4-BE49-F238E27FC236}">
                <a16:creationId xmlns:a16="http://schemas.microsoft.com/office/drawing/2014/main" id="{755FDE57-60D5-A644-9870-97F33CF21CDF}"/>
              </a:ext>
            </a:extLst>
          </p:cNvPr>
          <p:cNvSpPr txBox="1"/>
          <p:nvPr/>
        </p:nvSpPr>
        <p:spPr>
          <a:xfrm>
            <a:off x="484620" y="3186878"/>
            <a:ext cx="2379599"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 45% </a:t>
            </a:r>
            <a:r>
              <a:rPr lang="en-US" sz="2800" b="0" i="0" u="none" strike="noStrike" dirty="0">
                <a:solidFill>
                  <a:srgbClr val="000000"/>
                </a:solidFill>
                <a:effectLst/>
                <a:latin typeface="Calibri" panose="020F0502020204030204" pitchFamily="34" charset="0"/>
              </a:rPr>
              <a:t>fail to comply fully with CPRA’s requirements</a:t>
            </a:r>
            <a:endParaRPr lang="en-US" sz="2800" dirty="0"/>
          </a:p>
        </p:txBody>
      </p:sp>
      <p:sp>
        <p:nvSpPr>
          <p:cNvPr id="4" name="TextBox 3">
            <a:extLst>
              <a:ext uri="{FF2B5EF4-FFF2-40B4-BE49-F238E27FC236}">
                <a16:creationId xmlns:a16="http://schemas.microsoft.com/office/drawing/2014/main" id="{99EF18DB-6563-AE2B-2B70-605A9F573327}"/>
              </a:ext>
            </a:extLst>
          </p:cNvPr>
          <p:cNvSpPr txBox="1"/>
          <p:nvPr/>
        </p:nvSpPr>
        <p:spPr>
          <a:xfrm>
            <a:off x="6096000" y="314793"/>
            <a:ext cx="2058649" cy="646331"/>
          </a:xfrm>
          <a:prstGeom prst="rect">
            <a:avLst/>
          </a:prstGeom>
          <a:noFill/>
          <a:ln w="28575">
            <a:solidFill>
              <a:schemeClr val="tx1"/>
            </a:solidFill>
          </a:ln>
        </p:spPr>
        <p:txBody>
          <a:bodyPr wrap="square" rtlCol="0">
            <a:spAutoFit/>
          </a:bodyPr>
          <a:lstStyle/>
          <a:p>
            <a:pPr algn="ctr"/>
            <a:r>
              <a:rPr lang="en-US" dirty="0"/>
              <a:t>Opt-out link present</a:t>
            </a:r>
          </a:p>
          <a:p>
            <a:pPr algn="ctr"/>
            <a:r>
              <a:rPr lang="en-US" dirty="0"/>
              <a:t>(428)</a:t>
            </a:r>
          </a:p>
        </p:txBody>
      </p:sp>
      <p:sp>
        <p:nvSpPr>
          <p:cNvPr id="5" name="TextBox 4">
            <a:extLst>
              <a:ext uri="{FF2B5EF4-FFF2-40B4-BE49-F238E27FC236}">
                <a16:creationId xmlns:a16="http://schemas.microsoft.com/office/drawing/2014/main" id="{FD4CB2DA-A4C8-3652-905E-E938C8FAB728}"/>
              </a:ext>
            </a:extLst>
          </p:cNvPr>
          <p:cNvSpPr txBox="1"/>
          <p:nvPr/>
        </p:nvSpPr>
        <p:spPr>
          <a:xfrm>
            <a:off x="3253963" y="1574898"/>
            <a:ext cx="2058649" cy="923330"/>
          </a:xfrm>
          <a:prstGeom prst="rect">
            <a:avLst/>
          </a:prstGeom>
          <a:noFill/>
          <a:ln w="28575">
            <a:solidFill>
              <a:schemeClr val="tx1"/>
            </a:solidFill>
          </a:ln>
        </p:spPr>
        <p:txBody>
          <a:bodyPr wrap="square" rtlCol="0">
            <a:spAutoFit/>
          </a:bodyPr>
          <a:lstStyle/>
          <a:p>
            <a:pPr algn="ctr"/>
            <a:r>
              <a:rPr lang="en-US" dirty="0"/>
              <a:t>Do Not Sell or Share</a:t>
            </a:r>
          </a:p>
          <a:p>
            <a:pPr algn="ctr"/>
            <a:r>
              <a:rPr lang="en-US" dirty="0"/>
              <a:t>(Compliant)</a:t>
            </a:r>
          </a:p>
          <a:p>
            <a:pPr algn="ctr"/>
            <a:r>
              <a:rPr lang="en-US" dirty="0"/>
              <a:t>(178)</a:t>
            </a:r>
          </a:p>
        </p:txBody>
      </p:sp>
      <p:sp>
        <p:nvSpPr>
          <p:cNvPr id="9" name="TextBox 8">
            <a:extLst>
              <a:ext uri="{FF2B5EF4-FFF2-40B4-BE49-F238E27FC236}">
                <a16:creationId xmlns:a16="http://schemas.microsoft.com/office/drawing/2014/main" id="{4F85A597-F542-F227-D3C8-384E75390D41}"/>
              </a:ext>
            </a:extLst>
          </p:cNvPr>
          <p:cNvSpPr txBox="1"/>
          <p:nvPr/>
        </p:nvSpPr>
        <p:spPr>
          <a:xfrm>
            <a:off x="5539410" y="1578129"/>
            <a:ext cx="1800231" cy="923330"/>
          </a:xfrm>
          <a:prstGeom prst="rect">
            <a:avLst/>
          </a:prstGeom>
          <a:solidFill>
            <a:schemeClr val="bg2"/>
          </a:solidFill>
          <a:ln w="28575">
            <a:solidFill>
              <a:schemeClr val="tx1"/>
            </a:solidFill>
          </a:ln>
        </p:spPr>
        <p:txBody>
          <a:bodyPr wrap="square" rtlCol="0">
            <a:spAutoFit/>
          </a:bodyPr>
          <a:lstStyle/>
          <a:p>
            <a:pPr algn="ctr"/>
            <a:r>
              <a:rPr lang="en-US" dirty="0"/>
              <a:t>Do Not Sell</a:t>
            </a:r>
          </a:p>
          <a:p>
            <a:pPr algn="ctr"/>
            <a:r>
              <a:rPr lang="en-US" dirty="0"/>
              <a:t>(Non-compliant)</a:t>
            </a:r>
          </a:p>
          <a:p>
            <a:pPr algn="ctr"/>
            <a:r>
              <a:rPr lang="en-US" dirty="0"/>
              <a:t>(141)</a:t>
            </a:r>
          </a:p>
        </p:txBody>
      </p:sp>
      <p:sp>
        <p:nvSpPr>
          <p:cNvPr id="10" name="TextBox 9">
            <a:extLst>
              <a:ext uri="{FF2B5EF4-FFF2-40B4-BE49-F238E27FC236}">
                <a16:creationId xmlns:a16="http://schemas.microsoft.com/office/drawing/2014/main" id="{13E57AB5-41C1-FA9F-A7FB-C35ECBDA3DC8}"/>
              </a:ext>
            </a:extLst>
          </p:cNvPr>
          <p:cNvSpPr txBox="1"/>
          <p:nvPr/>
        </p:nvSpPr>
        <p:spPr>
          <a:xfrm>
            <a:off x="7710484" y="1587045"/>
            <a:ext cx="1800231" cy="923330"/>
          </a:xfrm>
          <a:prstGeom prst="rect">
            <a:avLst/>
          </a:prstGeom>
          <a:solidFill>
            <a:schemeClr val="bg2"/>
          </a:solidFill>
          <a:ln w="28575">
            <a:solidFill>
              <a:schemeClr val="tx1"/>
            </a:solidFill>
          </a:ln>
        </p:spPr>
        <p:txBody>
          <a:bodyPr wrap="square" rtlCol="0">
            <a:spAutoFit/>
          </a:bodyPr>
          <a:lstStyle/>
          <a:p>
            <a:pPr algn="ctr"/>
            <a:r>
              <a:rPr lang="en-US" dirty="0"/>
              <a:t>Others</a:t>
            </a:r>
          </a:p>
          <a:p>
            <a:pPr algn="ctr"/>
            <a:r>
              <a:rPr lang="en-US" dirty="0"/>
              <a:t>(Non-compliant)</a:t>
            </a:r>
          </a:p>
          <a:p>
            <a:pPr algn="ctr"/>
            <a:r>
              <a:rPr lang="en-US" dirty="0"/>
              <a:t>(1)</a:t>
            </a:r>
          </a:p>
        </p:txBody>
      </p:sp>
      <p:sp>
        <p:nvSpPr>
          <p:cNvPr id="11" name="TextBox 10">
            <a:extLst>
              <a:ext uri="{FF2B5EF4-FFF2-40B4-BE49-F238E27FC236}">
                <a16:creationId xmlns:a16="http://schemas.microsoft.com/office/drawing/2014/main" id="{5C3388A5-72EA-4394-7919-7019FF67B7CA}"/>
              </a:ext>
            </a:extLst>
          </p:cNvPr>
          <p:cNvSpPr txBox="1"/>
          <p:nvPr/>
        </p:nvSpPr>
        <p:spPr>
          <a:xfrm>
            <a:off x="9897103" y="1574897"/>
            <a:ext cx="1800231" cy="923330"/>
          </a:xfrm>
          <a:prstGeom prst="rect">
            <a:avLst/>
          </a:prstGeom>
          <a:noFill/>
          <a:ln w="28575">
            <a:solidFill>
              <a:schemeClr val="tx1"/>
            </a:solidFill>
          </a:ln>
        </p:spPr>
        <p:txBody>
          <a:bodyPr wrap="square" rtlCol="0">
            <a:spAutoFit/>
          </a:bodyPr>
          <a:lstStyle/>
          <a:p>
            <a:pPr algn="ctr"/>
            <a:r>
              <a:rPr lang="en-US" dirty="0"/>
              <a:t>Privacy Choices</a:t>
            </a:r>
          </a:p>
          <a:p>
            <a:pPr algn="ctr"/>
            <a:r>
              <a:rPr lang="en-US" dirty="0"/>
              <a:t>(Compliant)</a:t>
            </a:r>
          </a:p>
          <a:p>
            <a:pPr algn="ctr"/>
            <a:r>
              <a:rPr lang="en-US" dirty="0"/>
              <a:t>(108)</a:t>
            </a:r>
          </a:p>
        </p:txBody>
      </p:sp>
      <p:cxnSp>
        <p:nvCxnSpPr>
          <p:cNvPr id="13" name="Straight Arrow Connector 12">
            <a:extLst>
              <a:ext uri="{FF2B5EF4-FFF2-40B4-BE49-F238E27FC236}">
                <a16:creationId xmlns:a16="http://schemas.microsoft.com/office/drawing/2014/main" id="{2C1FD8E1-59E8-D5A2-7F3C-A1B3596F9D4B}"/>
              </a:ext>
            </a:extLst>
          </p:cNvPr>
          <p:cNvCxnSpPr>
            <a:stCxn id="4" idx="2"/>
            <a:endCxn id="5" idx="0"/>
          </p:cNvCxnSpPr>
          <p:nvPr/>
        </p:nvCxnSpPr>
        <p:spPr>
          <a:xfrm flipH="1">
            <a:off x="4283288" y="961124"/>
            <a:ext cx="2842037" cy="6137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01C7D0-48EC-132E-3E36-F74BA200258C}"/>
              </a:ext>
            </a:extLst>
          </p:cNvPr>
          <p:cNvCxnSpPr>
            <a:stCxn id="4" idx="2"/>
            <a:endCxn id="9" idx="0"/>
          </p:cNvCxnSpPr>
          <p:nvPr/>
        </p:nvCxnSpPr>
        <p:spPr>
          <a:xfrm flipH="1">
            <a:off x="6439526" y="961124"/>
            <a:ext cx="685799" cy="6170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55AF40-C1C8-F025-B6D6-7B4AA7F2AB1E}"/>
              </a:ext>
            </a:extLst>
          </p:cNvPr>
          <p:cNvCxnSpPr>
            <a:stCxn id="4" idx="2"/>
            <a:endCxn id="10" idx="0"/>
          </p:cNvCxnSpPr>
          <p:nvPr/>
        </p:nvCxnSpPr>
        <p:spPr>
          <a:xfrm>
            <a:off x="7125325" y="961124"/>
            <a:ext cx="1485275" cy="6259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7DD8B8-F7AF-7D41-0D70-41282B191D56}"/>
              </a:ext>
            </a:extLst>
          </p:cNvPr>
          <p:cNvCxnSpPr>
            <a:stCxn id="4" idx="2"/>
            <a:endCxn id="11" idx="0"/>
          </p:cNvCxnSpPr>
          <p:nvPr/>
        </p:nvCxnSpPr>
        <p:spPr>
          <a:xfrm>
            <a:off x="7125325" y="961124"/>
            <a:ext cx="3671894" cy="6137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CE19F8-AC2C-6FD8-B268-6EA3E7FCCD6E}"/>
              </a:ext>
            </a:extLst>
          </p:cNvPr>
          <p:cNvSpPr txBox="1"/>
          <p:nvPr/>
        </p:nvSpPr>
        <p:spPr>
          <a:xfrm>
            <a:off x="3228702" y="2967335"/>
            <a:ext cx="2058649" cy="923330"/>
          </a:xfrm>
          <a:prstGeom prst="rect">
            <a:avLst/>
          </a:prstGeom>
          <a:solidFill>
            <a:srgbClr val="92D050"/>
          </a:solidFill>
          <a:ln w="28575">
            <a:solidFill>
              <a:schemeClr val="tx1"/>
            </a:solidFill>
          </a:ln>
        </p:spPr>
        <p:txBody>
          <a:bodyPr wrap="square" rtlCol="0">
            <a:spAutoFit/>
          </a:bodyPr>
          <a:lstStyle/>
          <a:p>
            <a:pPr algn="ctr"/>
            <a:r>
              <a:rPr lang="en-US" dirty="0"/>
              <a:t>Located at footer or header (Compliant)</a:t>
            </a:r>
          </a:p>
          <a:p>
            <a:pPr algn="ctr"/>
            <a:r>
              <a:rPr lang="en-US" dirty="0"/>
              <a:t>(171)</a:t>
            </a:r>
          </a:p>
        </p:txBody>
      </p:sp>
      <p:sp>
        <p:nvSpPr>
          <p:cNvPr id="21" name="TextBox 20">
            <a:extLst>
              <a:ext uri="{FF2B5EF4-FFF2-40B4-BE49-F238E27FC236}">
                <a16:creationId xmlns:a16="http://schemas.microsoft.com/office/drawing/2014/main" id="{2DA89D1A-1200-636D-CB9A-139C1B595754}"/>
              </a:ext>
            </a:extLst>
          </p:cNvPr>
          <p:cNvSpPr txBox="1"/>
          <p:nvPr/>
        </p:nvSpPr>
        <p:spPr>
          <a:xfrm>
            <a:off x="5539410" y="2967335"/>
            <a:ext cx="2379599" cy="923330"/>
          </a:xfrm>
          <a:prstGeom prst="rect">
            <a:avLst/>
          </a:prstGeom>
          <a:solidFill>
            <a:schemeClr val="bg2"/>
          </a:solidFill>
          <a:ln w="28575">
            <a:solidFill>
              <a:schemeClr val="tx1"/>
            </a:solidFill>
          </a:ln>
        </p:spPr>
        <p:txBody>
          <a:bodyPr wrap="square" rtlCol="0">
            <a:spAutoFit/>
          </a:bodyPr>
          <a:lstStyle/>
          <a:p>
            <a:pPr algn="ctr"/>
            <a:r>
              <a:rPr lang="en-US" dirty="0"/>
              <a:t>Not at footer or header (Non-compliant)</a:t>
            </a:r>
          </a:p>
          <a:p>
            <a:pPr algn="ctr"/>
            <a:r>
              <a:rPr lang="en-US" dirty="0"/>
              <a:t>(7)</a:t>
            </a:r>
          </a:p>
        </p:txBody>
      </p:sp>
      <p:cxnSp>
        <p:nvCxnSpPr>
          <p:cNvPr id="22" name="Straight Arrow Connector 21">
            <a:extLst>
              <a:ext uri="{FF2B5EF4-FFF2-40B4-BE49-F238E27FC236}">
                <a16:creationId xmlns:a16="http://schemas.microsoft.com/office/drawing/2014/main" id="{3CDF3568-2979-0AD0-F945-3CD59DD4DAD9}"/>
              </a:ext>
            </a:extLst>
          </p:cNvPr>
          <p:cNvCxnSpPr>
            <a:cxnSpLocks/>
            <a:endCxn id="20" idx="0"/>
          </p:cNvCxnSpPr>
          <p:nvPr/>
        </p:nvCxnSpPr>
        <p:spPr>
          <a:xfrm flipH="1">
            <a:off x="4258027" y="2498227"/>
            <a:ext cx="82447" cy="4691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347AD9-E95B-9AAD-3305-CA937E49D112}"/>
              </a:ext>
            </a:extLst>
          </p:cNvPr>
          <p:cNvCxnSpPr>
            <a:cxnSpLocks/>
            <a:stCxn id="5" idx="2"/>
            <a:endCxn id="21" idx="0"/>
          </p:cNvCxnSpPr>
          <p:nvPr/>
        </p:nvCxnSpPr>
        <p:spPr>
          <a:xfrm>
            <a:off x="4283288" y="2498228"/>
            <a:ext cx="2445922" cy="46910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922B3AD-B1BC-BDA0-449A-BF5C9812F83F}"/>
              </a:ext>
            </a:extLst>
          </p:cNvPr>
          <p:cNvSpPr txBox="1"/>
          <p:nvPr/>
        </p:nvSpPr>
        <p:spPr>
          <a:xfrm>
            <a:off x="10067964" y="4640869"/>
            <a:ext cx="2058649" cy="923330"/>
          </a:xfrm>
          <a:prstGeom prst="rect">
            <a:avLst/>
          </a:prstGeom>
          <a:solidFill>
            <a:srgbClr val="92D050"/>
          </a:solidFill>
          <a:ln w="28575">
            <a:solidFill>
              <a:schemeClr val="tx1"/>
            </a:solidFill>
          </a:ln>
        </p:spPr>
        <p:txBody>
          <a:bodyPr wrap="square" rtlCol="0">
            <a:spAutoFit/>
          </a:bodyPr>
          <a:lstStyle/>
          <a:p>
            <a:pPr algn="ctr"/>
            <a:r>
              <a:rPr lang="en-US" dirty="0"/>
              <a:t>Opt-out icon present( Compliant)</a:t>
            </a:r>
          </a:p>
          <a:p>
            <a:pPr algn="ctr"/>
            <a:r>
              <a:rPr lang="en-US" dirty="0"/>
              <a:t>(62)</a:t>
            </a:r>
          </a:p>
        </p:txBody>
      </p:sp>
      <p:sp>
        <p:nvSpPr>
          <p:cNvPr id="29" name="TextBox 28">
            <a:extLst>
              <a:ext uri="{FF2B5EF4-FFF2-40B4-BE49-F238E27FC236}">
                <a16:creationId xmlns:a16="http://schemas.microsoft.com/office/drawing/2014/main" id="{9AB02D63-2D4A-571A-78CF-33906F01264C}"/>
              </a:ext>
            </a:extLst>
          </p:cNvPr>
          <p:cNvSpPr txBox="1"/>
          <p:nvPr/>
        </p:nvSpPr>
        <p:spPr>
          <a:xfrm>
            <a:off x="7644777" y="4633540"/>
            <a:ext cx="2058649" cy="923330"/>
          </a:xfrm>
          <a:prstGeom prst="rect">
            <a:avLst/>
          </a:prstGeom>
          <a:solidFill>
            <a:schemeClr val="bg2"/>
          </a:solidFill>
          <a:ln w="28575">
            <a:solidFill>
              <a:schemeClr val="tx1"/>
            </a:solidFill>
          </a:ln>
        </p:spPr>
        <p:txBody>
          <a:bodyPr wrap="square" rtlCol="0">
            <a:spAutoFit/>
          </a:bodyPr>
          <a:lstStyle/>
          <a:p>
            <a:pPr algn="ctr"/>
            <a:r>
              <a:rPr lang="en-US" dirty="0"/>
              <a:t>Opt-out icon absent (Non-compliant)</a:t>
            </a:r>
          </a:p>
          <a:p>
            <a:pPr algn="ctr"/>
            <a:r>
              <a:rPr lang="en-US" dirty="0"/>
              <a:t>(46)</a:t>
            </a:r>
          </a:p>
        </p:txBody>
      </p:sp>
      <p:cxnSp>
        <p:nvCxnSpPr>
          <p:cNvPr id="30" name="Straight Arrow Connector 29">
            <a:extLst>
              <a:ext uri="{FF2B5EF4-FFF2-40B4-BE49-F238E27FC236}">
                <a16:creationId xmlns:a16="http://schemas.microsoft.com/office/drawing/2014/main" id="{AC75347A-60C4-2636-328A-830B3B0D1321}"/>
              </a:ext>
            </a:extLst>
          </p:cNvPr>
          <p:cNvCxnSpPr>
            <a:cxnSpLocks/>
            <a:stCxn id="11" idx="2"/>
            <a:endCxn id="29" idx="0"/>
          </p:cNvCxnSpPr>
          <p:nvPr/>
        </p:nvCxnSpPr>
        <p:spPr>
          <a:xfrm flipH="1">
            <a:off x="8674102" y="2498227"/>
            <a:ext cx="2123117" cy="213531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DBB019-C000-9F66-FFBE-77D77401E752}"/>
              </a:ext>
            </a:extLst>
          </p:cNvPr>
          <p:cNvCxnSpPr>
            <a:cxnSpLocks/>
            <a:stCxn id="11" idx="2"/>
            <a:endCxn id="28" idx="0"/>
          </p:cNvCxnSpPr>
          <p:nvPr/>
        </p:nvCxnSpPr>
        <p:spPr>
          <a:xfrm>
            <a:off x="10797219" y="2498227"/>
            <a:ext cx="300070" cy="21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96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solidFill>
                  <a:srgbClr val="C00000"/>
                </a:solidFill>
              </a:rPr>
              <a:t>RQ3: </a:t>
            </a:r>
            <a:r>
              <a:rPr lang="en-US" sz="2800" dirty="0">
                <a:solidFill>
                  <a:srgbClr val="C00000"/>
                </a:solidFill>
              </a:rPr>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21</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468638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Slide Background">
            <a:extLst>
              <a:ext uri="{FF2B5EF4-FFF2-40B4-BE49-F238E27FC236}">
                <a16:creationId xmlns:a16="http://schemas.microsoft.com/office/drawing/2014/main" id="{AA857166-A416-4C5E-8AA9-5D5D1E13D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321" name="Rectangle 1332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4617491" cy="6858000"/>
          </a:xfrm>
          <a:prstGeom prst="rect">
            <a:avLst/>
          </a:prstGeom>
          <a:ln>
            <a:noFill/>
          </a:ln>
          <a:effectLst>
            <a:outerShdw blurRad="203200" dist="88900" dir="21540000" sx="94000" sy="94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23" name="Rectangle 1332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1"/>
            <a:ext cx="4617491" cy="5136739"/>
          </a:xfrm>
          <a:prstGeom prst="rect">
            <a:avLst/>
          </a:prstGeom>
          <a:ln>
            <a:noFill/>
          </a:ln>
          <a:effectLst>
            <a:outerShdw blurRad="177800" dist="1016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AAA6B4-B7E5-8488-A103-E2258ADD6887}"/>
              </a:ext>
            </a:extLst>
          </p:cNvPr>
          <p:cNvSpPr>
            <a:spLocks noGrp="1"/>
          </p:cNvSpPr>
          <p:nvPr>
            <p:ph type="title"/>
          </p:nvPr>
        </p:nvSpPr>
        <p:spPr>
          <a:xfrm>
            <a:off x="528201" y="407984"/>
            <a:ext cx="3558608" cy="2492167"/>
          </a:xfrm>
          <a:ln w="38100">
            <a:solidFill>
              <a:schemeClr val="tx1"/>
            </a:solidFill>
          </a:ln>
        </p:spPr>
        <p:txBody>
          <a:bodyPr vert="horz" lIns="91440" tIns="45720" rIns="91440" bIns="45720" rtlCol="0" anchor="ctr">
            <a:noAutofit/>
          </a:bodyPr>
          <a:lstStyle/>
          <a:p>
            <a:r>
              <a:rPr lang="en-US" sz="2800" b="1" kern="1200" dirty="0">
                <a:solidFill>
                  <a:schemeClr val="tx1"/>
                </a:solidFill>
                <a:latin typeface="+mn-lt"/>
                <a:ea typeface="+mj-ea"/>
                <a:cs typeface="+mj-cs"/>
              </a:rPr>
              <a:t>RQ3: </a:t>
            </a:r>
            <a:br>
              <a:rPr lang="en-US" sz="2800" kern="1200" dirty="0">
                <a:solidFill>
                  <a:schemeClr val="tx1"/>
                </a:solidFill>
                <a:latin typeface="+mn-lt"/>
                <a:ea typeface="+mj-ea"/>
                <a:cs typeface="+mj-cs"/>
              </a:rPr>
            </a:br>
            <a:r>
              <a:rPr lang="en-US" sz="2800" kern="1200" dirty="0">
                <a:solidFill>
                  <a:schemeClr val="tx1"/>
                </a:solidFill>
                <a:latin typeface="+mn-lt"/>
                <a:ea typeface="+mj-ea"/>
                <a:cs typeface="+mj-cs"/>
              </a:rPr>
              <a:t>Do the businesses that implement the opt-out link also let non-Californian consumers opt-out?</a:t>
            </a:r>
          </a:p>
        </p:txBody>
      </p:sp>
      <p:pic>
        <p:nvPicPr>
          <p:cNvPr id="13314" name="Picture 2">
            <a:extLst>
              <a:ext uri="{FF2B5EF4-FFF2-40B4-BE49-F238E27FC236}">
                <a16:creationId xmlns:a16="http://schemas.microsoft.com/office/drawing/2014/main" id="{83D4FD3A-6AD7-CB05-D2DC-2B4E93DE53D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839776" y="891303"/>
            <a:ext cx="6884703" cy="5129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7BED12-41BB-35D9-237B-2F426AA503D1}"/>
              </a:ext>
            </a:extLst>
          </p:cNvPr>
          <p:cNvSpPr txBox="1"/>
          <p:nvPr/>
        </p:nvSpPr>
        <p:spPr>
          <a:xfrm>
            <a:off x="528200" y="2900151"/>
            <a:ext cx="3558607" cy="224676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6AA84F"/>
                </a:solidFill>
                <a:effectLst/>
                <a:latin typeface="Calibri" panose="020F0502020204030204" pitchFamily="34" charset="0"/>
              </a:rPr>
              <a:t>453 (78%)</a:t>
            </a:r>
            <a:r>
              <a:rPr lang="en-US" sz="2800" b="0" i="0" u="none" strike="noStrike" dirty="0">
                <a:solidFill>
                  <a:srgbClr val="000000"/>
                </a:solidFill>
                <a:effectLst/>
                <a:latin typeface="Calibri" panose="020F0502020204030204" pitchFamily="34" charset="0"/>
              </a:rPr>
              <a:t> websites implement the opt-out link in CA also implement across all states.</a:t>
            </a:r>
            <a:endParaRPr lang="en-US" sz="2800" dirty="0"/>
          </a:p>
        </p:txBody>
      </p:sp>
      <p:sp>
        <p:nvSpPr>
          <p:cNvPr id="6" name="TextBox 5">
            <a:extLst>
              <a:ext uri="{FF2B5EF4-FFF2-40B4-BE49-F238E27FC236}">
                <a16:creationId xmlns:a16="http://schemas.microsoft.com/office/drawing/2014/main" id="{73D509DB-187E-B949-FE1A-B7A09D570702}"/>
              </a:ext>
            </a:extLst>
          </p:cNvPr>
          <p:cNvSpPr txBox="1"/>
          <p:nvPr/>
        </p:nvSpPr>
        <p:spPr>
          <a:xfrm>
            <a:off x="4839776" y="203992"/>
            <a:ext cx="6763342" cy="707886"/>
          </a:xfrm>
          <a:prstGeom prst="rect">
            <a:avLst/>
          </a:prstGeom>
          <a:solidFill>
            <a:schemeClr val="bg2"/>
          </a:solidFill>
        </p:spPr>
        <p:txBody>
          <a:bodyPr wrap="square" rtlCol="0">
            <a:spAutoFit/>
          </a:bodyPr>
          <a:lstStyle/>
          <a:p>
            <a:pPr algn="ctr" rtl="0">
              <a:spcBef>
                <a:spcPts val="0"/>
              </a:spcBef>
              <a:spcAft>
                <a:spcPts val="0"/>
              </a:spcAft>
            </a:pPr>
            <a:r>
              <a:rPr lang="en-US" sz="2000" b="0" i="0" u="none" strike="noStrike" dirty="0">
                <a:solidFill>
                  <a:srgbClr val="000000"/>
                </a:solidFill>
                <a:effectLst/>
                <a:latin typeface="Calibri" panose="020F0502020204030204" pitchFamily="34" charset="0"/>
              </a:rPr>
              <a:t>Number of websites where the opt-out link has been seen by each date at each state (N=1016 websites).</a:t>
            </a:r>
            <a:endParaRPr lang="en-US" sz="2000" b="0" dirty="0">
              <a:effectLst/>
            </a:endParaRPr>
          </a:p>
        </p:txBody>
      </p:sp>
      <p:sp>
        <p:nvSpPr>
          <p:cNvPr id="5" name="TextBox 4">
            <a:extLst>
              <a:ext uri="{FF2B5EF4-FFF2-40B4-BE49-F238E27FC236}">
                <a16:creationId xmlns:a16="http://schemas.microsoft.com/office/drawing/2014/main" id="{988BA8D4-7BD0-CF35-40F6-84FF7A100588}"/>
              </a:ext>
            </a:extLst>
          </p:cNvPr>
          <p:cNvSpPr txBox="1"/>
          <p:nvPr/>
        </p:nvSpPr>
        <p:spPr>
          <a:xfrm>
            <a:off x="5845670" y="5901737"/>
            <a:ext cx="1279856" cy="646331"/>
          </a:xfrm>
          <a:prstGeom prst="rect">
            <a:avLst/>
          </a:prstGeom>
          <a:solidFill>
            <a:srgbClr val="92D050"/>
          </a:solidFill>
          <a:ln w="28575">
            <a:solidFill>
              <a:schemeClr val="tx1"/>
            </a:solidFill>
          </a:ln>
        </p:spPr>
        <p:txBody>
          <a:bodyPr wrap="square" rtlCol="0">
            <a:spAutoFit/>
          </a:bodyPr>
          <a:lstStyle/>
          <a:p>
            <a:pPr algn="ctr"/>
            <a:r>
              <a:rPr lang="en-US" dirty="0"/>
              <a:t>VA’s privacy law</a:t>
            </a:r>
          </a:p>
        </p:txBody>
      </p:sp>
      <p:cxnSp>
        <p:nvCxnSpPr>
          <p:cNvPr id="9" name="Straight Arrow Connector 8">
            <a:extLst>
              <a:ext uri="{FF2B5EF4-FFF2-40B4-BE49-F238E27FC236}">
                <a16:creationId xmlns:a16="http://schemas.microsoft.com/office/drawing/2014/main" id="{A3722708-1374-D21F-0D16-515D99D58CC2}"/>
              </a:ext>
            </a:extLst>
          </p:cNvPr>
          <p:cNvCxnSpPr>
            <a:cxnSpLocks/>
          </p:cNvCxnSpPr>
          <p:nvPr/>
        </p:nvCxnSpPr>
        <p:spPr>
          <a:xfrm flipH="1" flipV="1">
            <a:off x="5845670" y="5006715"/>
            <a:ext cx="423370" cy="895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8C3E14-D6AB-72B8-8273-0B49576E037C}"/>
              </a:ext>
            </a:extLst>
          </p:cNvPr>
          <p:cNvSpPr txBox="1"/>
          <p:nvPr/>
        </p:nvSpPr>
        <p:spPr>
          <a:xfrm>
            <a:off x="8686953" y="5958337"/>
            <a:ext cx="1279855" cy="646331"/>
          </a:xfrm>
          <a:prstGeom prst="rect">
            <a:avLst/>
          </a:prstGeom>
          <a:solidFill>
            <a:srgbClr val="92D050"/>
          </a:solidFill>
          <a:ln w="28575">
            <a:solidFill>
              <a:schemeClr val="tx1"/>
            </a:solidFill>
          </a:ln>
        </p:spPr>
        <p:txBody>
          <a:bodyPr wrap="square" rtlCol="0">
            <a:spAutoFit/>
          </a:bodyPr>
          <a:lstStyle/>
          <a:p>
            <a:pPr algn="ctr"/>
            <a:r>
              <a:rPr lang="en-US" dirty="0"/>
              <a:t>CO’s privacy law</a:t>
            </a:r>
          </a:p>
        </p:txBody>
      </p:sp>
      <p:pic>
        <p:nvPicPr>
          <p:cNvPr id="7" name="Picture 6" descr="A checklist with check marks&#10;&#10;Description automatically generated">
            <a:extLst>
              <a:ext uri="{FF2B5EF4-FFF2-40B4-BE49-F238E27FC236}">
                <a16:creationId xmlns:a16="http://schemas.microsoft.com/office/drawing/2014/main" id="{6CCA042B-EADF-5A71-40ED-F30826AE63E6}"/>
              </a:ext>
            </a:extLst>
          </p:cNvPr>
          <p:cNvPicPr>
            <a:picLocks noChangeAspect="1"/>
          </p:cNvPicPr>
          <p:nvPr/>
        </p:nvPicPr>
        <p:blipFill>
          <a:blip r:embed="rId4"/>
          <a:stretch>
            <a:fillRect/>
          </a:stretch>
        </p:blipFill>
        <p:spPr>
          <a:xfrm>
            <a:off x="4423927" y="233036"/>
            <a:ext cx="7300552" cy="4974274"/>
          </a:xfrm>
          <a:prstGeom prst="rect">
            <a:avLst/>
          </a:prstGeom>
        </p:spPr>
      </p:pic>
      <p:cxnSp>
        <p:nvCxnSpPr>
          <p:cNvPr id="12" name="Straight Arrow Connector 11">
            <a:extLst>
              <a:ext uri="{FF2B5EF4-FFF2-40B4-BE49-F238E27FC236}">
                <a16:creationId xmlns:a16="http://schemas.microsoft.com/office/drawing/2014/main" id="{29D28506-EB77-3ACC-ADB6-2833F7DB38A3}"/>
              </a:ext>
            </a:extLst>
          </p:cNvPr>
          <p:cNvCxnSpPr>
            <a:cxnSpLocks/>
          </p:cNvCxnSpPr>
          <p:nvPr/>
        </p:nvCxnSpPr>
        <p:spPr>
          <a:xfrm flipV="1">
            <a:off x="9827787" y="5006715"/>
            <a:ext cx="545189" cy="10136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C93C370-B585-3F93-4232-08A4274756B5}"/>
              </a:ext>
            </a:extLst>
          </p:cNvPr>
          <p:cNvSpPr txBox="1"/>
          <p:nvPr/>
        </p:nvSpPr>
        <p:spPr>
          <a:xfrm>
            <a:off x="3425589" y="5896268"/>
            <a:ext cx="2203524" cy="646331"/>
          </a:xfrm>
          <a:prstGeom prst="rect">
            <a:avLst/>
          </a:prstGeom>
          <a:solidFill>
            <a:srgbClr val="92D050"/>
          </a:solidFill>
          <a:ln w="28575">
            <a:solidFill>
              <a:schemeClr val="tx1"/>
            </a:solidFill>
          </a:ln>
        </p:spPr>
        <p:txBody>
          <a:bodyPr wrap="square" rtlCol="0">
            <a:spAutoFit/>
          </a:bodyPr>
          <a:lstStyle/>
          <a:p>
            <a:pPr algn="ctr"/>
            <a:r>
              <a:rPr lang="en-US" dirty="0"/>
              <a:t>CA’s privacy law in Jan 2020</a:t>
            </a:r>
          </a:p>
        </p:txBody>
      </p:sp>
      <p:sp>
        <p:nvSpPr>
          <p:cNvPr id="13" name="TextBox 12">
            <a:extLst>
              <a:ext uri="{FF2B5EF4-FFF2-40B4-BE49-F238E27FC236}">
                <a16:creationId xmlns:a16="http://schemas.microsoft.com/office/drawing/2014/main" id="{5FDAA338-4659-E4AE-0489-68FD5E838223}"/>
              </a:ext>
            </a:extLst>
          </p:cNvPr>
          <p:cNvSpPr txBox="1"/>
          <p:nvPr/>
        </p:nvSpPr>
        <p:spPr>
          <a:xfrm>
            <a:off x="10085697" y="5958337"/>
            <a:ext cx="2037826" cy="646331"/>
          </a:xfrm>
          <a:prstGeom prst="rect">
            <a:avLst/>
          </a:prstGeom>
          <a:solidFill>
            <a:srgbClr val="92D050"/>
          </a:solidFill>
          <a:ln w="28575">
            <a:solidFill>
              <a:schemeClr val="tx1"/>
            </a:solidFill>
          </a:ln>
        </p:spPr>
        <p:txBody>
          <a:bodyPr wrap="square" rtlCol="0">
            <a:spAutoFit/>
          </a:bodyPr>
          <a:lstStyle/>
          <a:p>
            <a:pPr algn="ctr"/>
            <a:r>
              <a:rPr lang="en-US" dirty="0"/>
              <a:t>UT’s privacy law in Dec 2023</a:t>
            </a:r>
          </a:p>
        </p:txBody>
      </p:sp>
    </p:spTree>
    <p:extLst>
      <p:ext uri="{BB962C8B-B14F-4D97-AF65-F5344CB8AC3E}">
        <p14:creationId xmlns:p14="http://schemas.microsoft.com/office/powerpoint/2010/main" val="273453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331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1"/>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P spid="5" grpId="0" animBg="1"/>
      <p:bldP spid="5" grpId="1" animBg="1"/>
      <p:bldP spid="11" grpId="0" animBg="1"/>
      <p:bldP spid="11" grpId="1" animBg="1"/>
      <p:bldP spid="10" grpId="0" animBg="1"/>
      <p:bldP spid="10" grpId="1" animBg="1"/>
      <p:bldP spid="13" grpId="0" animBg="1"/>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1"/>
            <a:ext cx="9784080" cy="4597823"/>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solidFill>
                  <a:srgbClr val="C00000"/>
                </a:solidFill>
              </a:rPr>
              <a:t>RQ4: </a:t>
            </a:r>
            <a:r>
              <a:rPr lang="en-US" sz="2800" dirty="0">
                <a:solidFill>
                  <a:srgbClr val="C00000"/>
                </a:solidFill>
              </a:rPr>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23</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Tree>
    <p:extLst>
      <p:ext uri="{BB962C8B-B14F-4D97-AF65-F5344CB8AC3E}">
        <p14:creationId xmlns:p14="http://schemas.microsoft.com/office/powerpoint/2010/main" val="344967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24</a:t>
            </a:fld>
            <a:endParaRPr lang="en-US"/>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121789" y="6127038"/>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pic>
        <p:nvPicPr>
          <p:cNvPr id="1026" name="Picture 2" descr="duckduckgo&quot; Icon - Download for free – Iconduck">
            <a:extLst>
              <a:ext uri="{FF2B5EF4-FFF2-40B4-BE49-F238E27FC236}">
                <a16:creationId xmlns:a16="http://schemas.microsoft.com/office/drawing/2014/main" id="{B1F06FAC-52DA-4BCF-F6BC-1FA2C98BA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789" y="2396154"/>
            <a:ext cx="2095500" cy="209550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a:extLst>
              <a:ext uri="{FF2B5EF4-FFF2-40B4-BE49-F238E27FC236}">
                <a16:creationId xmlns:a16="http://schemas.microsoft.com/office/drawing/2014/main" id="{A767C839-B99C-B5F6-1FD8-C49E7B911913}"/>
              </a:ext>
            </a:extLst>
          </p:cNvPr>
          <p:cNvSpPr/>
          <p:nvPr/>
        </p:nvSpPr>
        <p:spPr>
          <a:xfrm>
            <a:off x="5386388" y="1798996"/>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Front page</a:t>
            </a:r>
          </a:p>
        </p:txBody>
      </p:sp>
      <p:sp>
        <p:nvSpPr>
          <p:cNvPr id="30" name="Rounded Rectangle 29">
            <a:extLst>
              <a:ext uri="{FF2B5EF4-FFF2-40B4-BE49-F238E27FC236}">
                <a16:creationId xmlns:a16="http://schemas.microsoft.com/office/drawing/2014/main" id="{30EF958D-633D-C257-730D-C4E2D6FA996D}"/>
              </a:ext>
            </a:extLst>
          </p:cNvPr>
          <p:cNvSpPr/>
          <p:nvPr/>
        </p:nvSpPr>
        <p:spPr>
          <a:xfrm>
            <a:off x="5386388" y="2848733"/>
            <a:ext cx="3224212" cy="13733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Opt-out page (after clicking on the opt-out link)</a:t>
            </a:r>
          </a:p>
        </p:txBody>
      </p:sp>
      <p:sp>
        <p:nvSpPr>
          <p:cNvPr id="31" name="Rounded Rectangle 30">
            <a:extLst>
              <a:ext uri="{FF2B5EF4-FFF2-40B4-BE49-F238E27FC236}">
                <a16:creationId xmlns:a16="http://schemas.microsoft.com/office/drawing/2014/main" id="{27176BDB-472E-D8B3-61EA-755CD5655AED}"/>
              </a:ext>
            </a:extLst>
          </p:cNvPr>
          <p:cNvSpPr/>
          <p:nvPr/>
        </p:nvSpPr>
        <p:spPr>
          <a:xfrm>
            <a:off x="5386388" y="4607191"/>
            <a:ext cx="3224212" cy="82042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Privacy Policy</a:t>
            </a:r>
          </a:p>
        </p:txBody>
      </p:sp>
      <p:cxnSp>
        <p:nvCxnSpPr>
          <p:cNvPr id="33" name="Straight Arrow Connector 32">
            <a:extLst>
              <a:ext uri="{FF2B5EF4-FFF2-40B4-BE49-F238E27FC236}">
                <a16:creationId xmlns:a16="http://schemas.microsoft.com/office/drawing/2014/main" id="{63BD06AD-08A1-AFDB-45A8-0A72781C3FCA}"/>
              </a:ext>
            </a:extLst>
          </p:cNvPr>
          <p:cNvCxnSpPr>
            <a:cxnSpLocks/>
            <a:endCxn id="29" idx="1"/>
          </p:cNvCxnSpPr>
          <p:nvPr/>
        </p:nvCxnSpPr>
        <p:spPr>
          <a:xfrm flipV="1">
            <a:off x="4002157" y="2209209"/>
            <a:ext cx="1384231" cy="639524"/>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9DCC559-4648-2496-A692-C9F4DF7BCCEF}"/>
              </a:ext>
            </a:extLst>
          </p:cNvPr>
          <p:cNvCxnSpPr>
            <a:cxnSpLocks/>
          </p:cNvCxnSpPr>
          <p:nvPr/>
        </p:nvCxnSpPr>
        <p:spPr>
          <a:xfrm>
            <a:off x="4109723" y="3397190"/>
            <a:ext cx="1376677" cy="11010"/>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2C58999-5A41-BCA6-180B-FF1B623705B9}"/>
              </a:ext>
            </a:extLst>
          </p:cNvPr>
          <p:cNvCxnSpPr>
            <a:cxnSpLocks/>
            <a:endCxn id="31" idx="1"/>
          </p:cNvCxnSpPr>
          <p:nvPr/>
        </p:nvCxnSpPr>
        <p:spPr>
          <a:xfrm>
            <a:off x="3896139" y="4051397"/>
            <a:ext cx="1490249" cy="966007"/>
          </a:xfrm>
          <a:prstGeom prst="straightConnector1">
            <a:avLst/>
          </a:prstGeom>
          <a:ln w="95250">
            <a:tailEnd type="triangle"/>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68AC6FE3-1A6A-C501-31D5-CE227A5C2A73}"/>
              </a:ext>
            </a:extLst>
          </p:cNvPr>
          <p:cNvSpPr txBox="1">
            <a:spLocks/>
          </p:cNvSpPr>
          <p:nvPr/>
        </p:nvSpPr>
        <p:spPr>
          <a:xfrm>
            <a:off x="228600" y="717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Frictionless opt-out preference signals</a:t>
            </a:r>
            <a:endParaRPr lang="en-US" sz="4000" b="1" dirty="0">
              <a:latin typeface="+mn-lt"/>
            </a:endParaRPr>
          </a:p>
        </p:txBody>
      </p:sp>
      <p:pic>
        <p:nvPicPr>
          <p:cNvPr id="5" name="Picture 2">
            <a:extLst>
              <a:ext uri="{FF2B5EF4-FFF2-40B4-BE49-F238E27FC236}">
                <a16:creationId xmlns:a16="http://schemas.microsoft.com/office/drawing/2014/main" id="{716C0EF3-DC20-9E35-9A59-BA86DC62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819" y="1613874"/>
            <a:ext cx="9484361" cy="325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2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25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p>
          <a:p>
            <a:pPr marL="914400"/>
            <a:r>
              <a:rPr lang="en-US" sz="2800" dirty="0">
                <a:solidFill>
                  <a:srgbClr val="000000"/>
                </a:solidFill>
                <a:latin typeface="Calibri" panose="020F0502020204030204" pitchFamily="34" charset="0"/>
              </a:rPr>
              <a:t>2. </a:t>
            </a:r>
            <a:r>
              <a:rPr lang="en-US" sz="2800" b="1" dirty="0">
                <a:solidFill>
                  <a:srgbClr val="000000"/>
                </a:solidFill>
                <a:latin typeface="Calibri" panose="020F0502020204030204" pitchFamily="34" charset="0"/>
              </a:rPr>
              <a:t>Buy or sell or Share </a:t>
            </a:r>
            <a:r>
              <a:rPr lang="en-US" sz="2800" dirty="0">
                <a:solidFill>
                  <a:srgbClr val="000000"/>
                </a:solidFill>
                <a:latin typeface="Calibri" panose="020F0502020204030204" pitchFamily="34" charset="0"/>
              </a:rPr>
              <a:t>personal information of </a:t>
            </a:r>
            <a:r>
              <a:rPr lang="en-US" sz="2800" b="1" dirty="0">
                <a:solidFill>
                  <a:srgbClr val="000000"/>
                </a:solidFill>
                <a:latin typeface="Calibri" panose="020F0502020204030204" pitchFamily="34" charset="0"/>
              </a:rPr>
              <a:t>&gt;= 100,000</a:t>
            </a:r>
            <a:r>
              <a:rPr lang="en-US" sz="2800" dirty="0">
                <a:solidFill>
                  <a:srgbClr val="000000"/>
                </a:solidFill>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4" name="Title 1">
            <a:extLst>
              <a:ext uri="{FF2B5EF4-FFF2-40B4-BE49-F238E27FC236}">
                <a16:creationId xmlns:a16="http://schemas.microsoft.com/office/drawing/2014/main" id="{92FAEED3-21B3-1E1D-45C8-B8F0430D08A9}"/>
              </a:ext>
            </a:extLst>
          </p:cNvPr>
          <p:cNvSpPr txBox="1">
            <a:spLocks/>
          </p:cNvSpPr>
          <p:nvPr/>
        </p:nvSpPr>
        <p:spPr>
          <a:xfrm>
            <a:off x="333827" y="2934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Who is subject to CCPA?</a:t>
            </a:r>
            <a:endParaRPr lang="en-US" sz="4000" b="1" dirty="0">
              <a:latin typeface="+mn-lt"/>
            </a:endParaRPr>
          </a:p>
        </p:txBody>
      </p:sp>
    </p:spTree>
    <p:extLst>
      <p:ext uri="{BB962C8B-B14F-4D97-AF65-F5344CB8AC3E}">
        <p14:creationId xmlns:p14="http://schemas.microsoft.com/office/powerpoint/2010/main" val="360310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D9436-6D70-F0EE-A425-039BBF1026AC}"/>
              </a:ext>
            </a:extLst>
          </p:cNvPr>
          <p:cNvSpPr>
            <a:spLocks noGrp="1"/>
          </p:cNvSpPr>
          <p:nvPr>
            <p:ph type="title"/>
          </p:nvPr>
        </p:nvSpPr>
        <p:spPr>
          <a:xfrm>
            <a:off x="548639" y="350520"/>
            <a:ext cx="5067301" cy="2687991"/>
          </a:xfrm>
        </p:spPr>
        <p:txBody>
          <a:bodyPr vert="horz" lIns="91440" tIns="45720" rIns="91440" bIns="45720" rtlCol="0" anchor="ctr">
            <a:noAutofit/>
          </a:bodyPr>
          <a:lstStyle/>
          <a:p>
            <a:r>
              <a:rPr lang="en-US" sz="2800" b="1" kern="1200" dirty="0">
                <a:solidFill>
                  <a:schemeClr val="tx1"/>
                </a:solidFill>
                <a:latin typeface="+mn-lt"/>
                <a:ea typeface="+mj-ea"/>
                <a:cs typeface="+mj-cs"/>
              </a:rPr>
              <a:t>RQ4: </a:t>
            </a:r>
            <a:br>
              <a:rPr lang="en-US" sz="2800" b="1" kern="1200" dirty="0">
                <a:solidFill>
                  <a:schemeClr val="tx1"/>
                </a:solidFill>
                <a:latin typeface="+mn-lt"/>
                <a:ea typeface="+mj-ea"/>
                <a:cs typeface="+mj-cs"/>
              </a:rPr>
            </a:br>
            <a:r>
              <a:rPr lang="en-US" sz="2800" kern="1200" dirty="0">
                <a:solidFill>
                  <a:schemeClr val="tx1"/>
                </a:solidFill>
                <a:latin typeface="+mn-lt"/>
                <a:ea typeface="+mj-ea"/>
                <a:cs typeface="+mj-cs"/>
              </a:rPr>
              <a:t>Do businesses that fail to provide opt-out links on their home page offer other opt-out methods, or are they not subject to CCPA?</a:t>
            </a:r>
            <a:br>
              <a:rPr lang="en-US" sz="2800" kern="1200" dirty="0">
                <a:solidFill>
                  <a:schemeClr val="tx1"/>
                </a:solidFill>
                <a:latin typeface="+mn-lt"/>
                <a:ea typeface="+mj-ea"/>
                <a:cs typeface="+mj-cs"/>
              </a:rPr>
            </a:br>
            <a:endParaRPr lang="en-US" sz="2800" kern="1200" dirty="0">
              <a:solidFill>
                <a:schemeClr val="tx1"/>
              </a:solidFill>
              <a:latin typeface="+mn-lt"/>
              <a:ea typeface="+mj-ea"/>
              <a:cs typeface="+mj-cs"/>
            </a:endParaRPr>
          </a:p>
        </p:txBody>
      </p:sp>
      <p:sp>
        <p:nvSpPr>
          <p:cNvPr id="3" name="Slide Number Placeholder 2">
            <a:extLst>
              <a:ext uri="{FF2B5EF4-FFF2-40B4-BE49-F238E27FC236}">
                <a16:creationId xmlns:a16="http://schemas.microsoft.com/office/drawing/2014/main" id="{B596773F-FA08-1C0B-A70F-902A0C89E006}"/>
              </a:ext>
            </a:extLst>
          </p:cNvPr>
          <p:cNvSpPr>
            <a:spLocks noGrp="1"/>
          </p:cNvSpPr>
          <p:nvPr>
            <p:ph type="sldNum" sz="quarter" idx="12"/>
          </p:nvPr>
        </p:nvSpPr>
        <p:spPr/>
        <p:txBody>
          <a:bodyPr/>
          <a:lstStyle/>
          <a:p>
            <a:fld id="{00B500CC-AB6A-7842-8B05-B4618D9CB5BD}" type="slidenum">
              <a:rPr lang="en-US" smtClean="0"/>
              <a:t>26</a:t>
            </a:fld>
            <a:endParaRPr lang="en-US"/>
          </a:p>
        </p:txBody>
      </p:sp>
      <p:pic>
        <p:nvPicPr>
          <p:cNvPr id="14338" name="Picture 2">
            <a:extLst>
              <a:ext uri="{FF2B5EF4-FFF2-40B4-BE49-F238E27FC236}">
                <a16:creationId xmlns:a16="http://schemas.microsoft.com/office/drawing/2014/main" id="{A29D4A84-ACD2-1E6A-E393-98603F0E63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5100" y="3578267"/>
            <a:ext cx="11548872" cy="249705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3A20157-A4DA-7B2A-CF32-E2C1E6BDBCA0}"/>
              </a:ext>
            </a:extLst>
          </p:cNvPr>
          <p:cNvSpPr/>
          <p:nvPr/>
        </p:nvSpPr>
        <p:spPr>
          <a:xfrm>
            <a:off x="321564" y="5077106"/>
            <a:ext cx="11548872" cy="3429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12BDCC9-992C-67BC-D09D-316BD930BD9B}"/>
              </a:ext>
            </a:extLst>
          </p:cNvPr>
          <p:cNvSpPr txBox="1"/>
          <p:nvPr/>
        </p:nvSpPr>
        <p:spPr>
          <a:xfrm>
            <a:off x="2784856" y="3228945"/>
            <a:ext cx="6096000" cy="400110"/>
          </a:xfrm>
          <a:prstGeom prst="rect">
            <a:avLst/>
          </a:prstGeom>
          <a:solidFill>
            <a:schemeClr val="bg2">
              <a:lumMod val="90000"/>
            </a:schemeClr>
          </a:solidFill>
        </p:spPr>
        <p:txBody>
          <a:bodyPr wrap="square">
            <a:spAutoFit/>
          </a:bodyPr>
          <a:lstStyle/>
          <a:p>
            <a:pPr rtl="0">
              <a:spcBef>
                <a:spcPts val="0"/>
              </a:spcBef>
              <a:spcAft>
                <a:spcPts val="0"/>
              </a:spcAft>
            </a:pPr>
            <a:r>
              <a:rPr lang="en-US" sz="2000" b="0" i="0" u="none" strike="noStrike" dirty="0">
                <a:solidFill>
                  <a:srgbClr val="000000"/>
                </a:solidFill>
                <a:effectLst/>
                <a:latin typeface="Calibri" panose="020F0502020204030204" pitchFamily="34" charset="0"/>
              </a:rPr>
              <a:t>Presence of the opt-out link in each category of websites</a:t>
            </a:r>
            <a:endParaRPr lang="en-US" sz="2000" b="0" dirty="0">
              <a:effectLst/>
            </a:endParaRPr>
          </a:p>
        </p:txBody>
      </p:sp>
      <p:sp>
        <p:nvSpPr>
          <p:cNvPr id="4" name="TextBox 3">
            <a:extLst>
              <a:ext uri="{FF2B5EF4-FFF2-40B4-BE49-F238E27FC236}">
                <a16:creationId xmlns:a16="http://schemas.microsoft.com/office/drawing/2014/main" id="{AEC01275-B619-9290-2CB0-033A0B4AF1BE}"/>
              </a:ext>
            </a:extLst>
          </p:cNvPr>
          <p:cNvSpPr txBox="1"/>
          <p:nvPr/>
        </p:nvSpPr>
        <p:spPr>
          <a:xfrm>
            <a:off x="5939536" y="375031"/>
            <a:ext cx="4069080" cy="181588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b="1" i="0" u="none" strike="noStrike" dirty="0">
                <a:solidFill>
                  <a:srgbClr val="FF0000"/>
                </a:solidFill>
                <a:effectLst/>
                <a:latin typeface="Calibri" panose="020F0502020204030204" pitchFamily="34" charset="0"/>
              </a:rPr>
              <a:t>147 (30%)</a:t>
            </a:r>
            <a:r>
              <a:rPr lang="en-US" sz="2800" b="0" i="0" u="none" strike="noStrike" dirty="0">
                <a:solidFill>
                  <a:srgbClr val="FF0000"/>
                </a:solidFill>
                <a:effectLst/>
                <a:latin typeface="Calibri" panose="020F0502020204030204" pitchFamily="34" charset="0"/>
              </a:rPr>
              <a:t> </a:t>
            </a:r>
            <a:r>
              <a:rPr lang="en-US" sz="2800" b="0" i="0" u="none" strike="noStrike" dirty="0">
                <a:solidFill>
                  <a:srgbClr val="000000"/>
                </a:solidFill>
                <a:effectLst/>
                <a:latin typeface="Calibri" panose="020F0502020204030204" pitchFamily="34" charset="0"/>
              </a:rPr>
              <a:t>websites that are likely subject to CCPA still do not implement the opt-out link.</a:t>
            </a:r>
            <a:endParaRPr lang="en-US" sz="2800" dirty="0"/>
          </a:p>
        </p:txBody>
      </p:sp>
    </p:spTree>
    <p:extLst>
      <p:ext uri="{BB962C8B-B14F-4D97-AF65-F5344CB8AC3E}">
        <p14:creationId xmlns:p14="http://schemas.microsoft.com/office/powerpoint/2010/main" val="318527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94A8CBF-920D-DDA1-187B-6EC7EC62324A}"/>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4000" kern="1200" dirty="0">
                <a:solidFill>
                  <a:srgbClr val="FFFFFF"/>
                </a:solidFill>
                <a:latin typeface="+mj-lt"/>
                <a:ea typeface="+mj-ea"/>
                <a:cs typeface="+mj-cs"/>
              </a:rPr>
              <a:t>Reasons for Potential </a:t>
            </a:r>
            <a:r>
              <a:rPr lang="en-US" sz="4000" dirty="0">
                <a:solidFill>
                  <a:srgbClr val="FFFFFF"/>
                </a:solidFill>
                <a:latin typeface="+mj-lt"/>
                <a:ea typeface="+mj-ea"/>
                <a:cs typeface="+mj-cs"/>
              </a:rPr>
              <a:t>N</a:t>
            </a:r>
            <a:r>
              <a:rPr lang="en-US" sz="4000" kern="1200" dirty="0">
                <a:solidFill>
                  <a:srgbClr val="FFFFFF"/>
                </a:solidFill>
                <a:latin typeface="+mj-lt"/>
                <a:ea typeface="+mj-ea"/>
                <a:cs typeface="+mj-cs"/>
              </a:rPr>
              <a:t>on-Compliance</a:t>
            </a:r>
          </a:p>
        </p:txBody>
      </p:sp>
      <p:pic>
        <p:nvPicPr>
          <p:cNvPr id="15362" name="Picture 2">
            <a:extLst>
              <a:ext uri="{FF2B5EF4-FFF2-40B4-BE49-F238E27FC236}">
                <a16:creationId xmlns:a16="http://schemas.microsoft.com/office/drawing/2014/main" id="{3CF2E62B-A556-70AC-D498-776D9F9529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647901"/>
            <a:ext cx="6780700" cy="355986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6EAA5069-A07E-2309-2904-550111BB5AD0}"/>
              </a:ext>
            </a:extLst>
          </p:cNvPr>
          <p:cNvSpPr>
            <a:spLocks noGrp="1"/>
          </p:cNvSpPr>
          <p:nvPr>
            <p:ph type="sldNum" sz="quarter" idx="12"/>
          </p:nvPr>
        </p:nvSpPr>
        <p:spPr/>
        <p:txBody>
          <a:bodyPr/>
          <a:lstStyle/>
          <a:p>
            <a:fld id="{00B500CC-AB6A-7842-8B05-B4618D9CB5BD}" type="slidenum">
              <a:rPr lang="en-US" smtClean="0"/>
              <a:t>27</a:t>
            </a:fld>
            <a:endParaRPr lang="en-US"/>
          </a:p>
        </p:txBody>
      </p:sp>
      <p:sp>
        <p:nvSpPr>
          <p:cNvPr id="3" name="TextBox 2">
            <a:extLst>
              <a:ext uri="{FF2B5EF4-FFF2-40B4-BE49-F238E27FC236}">
                <a16:creationId xmlns:a16="http://schemas.microsoft.com/office/drawing/2014/main" id="{D0B70319-1FE0-8796-B08C-A482FE9A9EB9}"/>
              </a:ext>
            </a:extLst>
          </p:cNvPr>
          <p:cNvSpPr txBox="1"/>
          <p:nvPr/>
        </p:nvSpPr>
        <p:spPr>
          <a:xfrm>
            <a:off x="717422" y="5233950"/>
            <a:ext cx="5460773" cy="954107"/>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800" dirty="0">
                <a:solidFill>
                  <a:srgbClr val="000000"/>
                </a:solidFill>
                <a:latin typeface="Calibri" panose="020F0502020204030204" pitchFamily="34" charset="0"/>
              </a:rPr>
              <a:t>Reasons for failure to comply to the CCPA are varied and ambiguous.</a:t>
            </a:r>
            <a:endParaRPr lang="en-US" sz="2800" dirty="0"/>
          </a:p>
        </p:txBody>
      </p:sp>
    </p:spTree>
    <p:extLst>
      <p:ext uri="{BB962C8B-B14F-4D97-AF65-F5344CB8AC3E}">
        <p14:creationId xmlns:p14="http://schemas.microsoft.com/office/powerpoint/2010/main" val="109935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01938-D77F-FA7D-8BF2-1B3BF1C61919}"/>
              </a:ext>
            </a:extLst>
          </p:cNvPr>
          <p:cNvSpPr>
            <a:spLocks noGrp="1"/>
          </p:cNvSpPr>
          <p:nvPr>
            <p:ph type="title"/>
          </p:nvPr>
        </p:nvSpPr>
        <p:spPr>
          <a:xfrm>
            <a:off x="838200" y="365125"/>
            <a:ext cx="10515600" cy="1325563"/>
          </a:xfrm>
        </p:spPr>
        <p:txBody>
          <a:bodyPr>
            <a:normAutofit/>
          </a:bodyPr>
          <a:lstStyle/>
          <a:p>
            <a:r>
              <a:rPr lang="en-US" sz="4000" dirty="0"/>
              <a:t>D. Limitations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D78C9B7-0C2A-E865-0D60-4FDD093D35CA}"/>
              </a:ext>
            </a:extLst>
          </p:cNvPr>
          <p:cNvSpPr>
            <a:spLocks noGrp="1"/>
          </p:cNvSpPr>
          <p:nvPr>
            <p:ph type="sldNum" sz="quarter" idx="12"/>
          </p:nvPr>
        </p:nvSpPr>
        <p:spPr>
          <a:xfrm>
            <a:off x="8610600" y="6356350"/>
            <a:ext cx="2743200" cy="365125"/>
          </a:xfrm>
        </p:spPr>
        <p:txBody>
          <a:bodyPr>
            <a:normAutofit/>
          </a:bodyPr>
          <a:lstStyle/>
          <a:p>
            <a:pPr>
              <a:spcAft>
                <a:spcPts val="600"/>
              </a:spcAft>
            </a:pPr>
            <a:fld id="{00B500CC-AB6A-7842-8B05-B4618D9CB5BD}" type="slidenum">
              <a:rPr lang="en-US" smtClean="0"/>
              <a:pPr>
                <a:spcAft>
                  <a:spcPts val="600"/>
                </a:spcAft>
              </a:pPr>
              <a:t>28</a:t>
            </a:fld>
            <a:endParaRPr lang="en-US"/>
          </a:p>
        </p:txBody>
      </p:sp>
      <p:graphicFrame>
        <p:nvGraphicFramePr>
          <p:cNvPr id="6" name="Content Placeholder 2">
            <a:extLst>
              <a:ext uri="{FF2B5EF4-FFF2-40B4-BE49-F238E27FC236}">
                <a16:creationId xmlns:a16="http://schemas.microsoft.com/office/drawing/2014/main" id="{E86E1C6B-1931-0501-D70D-C9A455CB1042}"/>
              </a:ext>
            </a:extLst>
          </p:cNvPr>
          <p:cNvGraphicFramePr>
            <a:graphicFrameLocks noGrp="1"/>
          </p:cNvGraphicFramePr>
          <p:nvPr>
            <p:ph idx="1"/>
            <p:extLst>
              <p:ext uri="{D42A27DB-BD31-4B8C-83A1-F6EECF244321}">
                <p14:modId xmlns:p14="http://schemas.microsoft.com/office/powerpoint/2010/main" val="3660262608"/>
              </p:ext>
            </p:extLst>
          </p:nvPr>
        </p:nvGraphicFramePr>
        <p:xfrm>
          <a:off x="838200" y="571804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526ACA9A-DE6C-1763-E9D9-8D273F056B4B}"/>
              </a:ext>
            </a:extLst>
          </p:cNvPr>
          <p:cNvSpPr txBox="1"/>
          <p:nvPr/>
        </p:nvSpPr>
        <p:spPr>
          <a:xfrm>
            <a:off x="1325880" y="2175429"/>
            <a:ext cx="877824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Presence of opt-out link does not mean it is functional/compliant to CCPA.</a:t>
            </a:r>
          </a:p>
          <a:p>
            <a:endParaRPr lang="en-US" sz="2800" dirty="0"/>
          </a:p>
          <a:p>
            <a:pPr marL="457200" indent="-457200">
              <a:buFont typeface="Arial" panose="020B0604020202020204" pitchFamily="34" charset="0"/>
              <a:buChar char="•"/>
            </a:pPr>
            <a:r>
              <a:rPr lang="en-US" sz="2800" dirty="0"/>
              <a:t>Presence of opt-out link at non-CA vantage point does not mean non-CA residents can exercise opt-out rights.</a:t>
            </a:r>
          </a:p>
          <a:p>
            <a:endParaRPr lang="en-US" sz="2800" dirty="0"/>
          </a:p>
          <a:p>
            <a:endParaRPr lang="en-US" sz="2800" dirty="0"/>
          </a:p>
          <a:p>
            <a:endParaRPr lang="en-US" sz="2800" dirty="0"/>
          </a:p>
        </p:txBody>
      </p:sp>
    </p:spTree>
    <p:extLst>
      <p:ext uri="{BB962C8B-B14F-4D97-AF65-F5344CB8AC3E}">
        <p14:creationId xmlns:p14="http://schemas.microsoft.com/office/powerpoint/2010/main" val="319582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410232" y="215261"/>
            <a:ext cx="9236700" cy="799438"/>
          </a:xfrm>
        </p:spPr>
        <p:txBody>
          <a:bodyPr anchor="b">
            <a:normAutofit/>
          </a:bodyPr>
          <a:lstStyle/>
          <a:p>
            <a:r>
              <a:rPr lang="en-US" sz="4000" dirty="0">
                <a:latin typeface="+mn-lt"/>
              </a:rPr>
              <a:t>Summary</a:t>
            </a:r>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46045" y="1109321"/>
            <a:ext cx="6670711" cy="4709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841248">
              <a:spcBef>
                <a:spcPts val="920"/>
              </a:spcBef>
            </a:pPr>
            <a:r>
              <a:rPr lang="en-US" sz="2300" b="1" dirty="0"/>
              <a:t>RQ1: </a:t>
            </a:r>
            <a:r>
              <a:rPr lang="en-US" sz="2300" dirty="0"/>
              <a:t>How does the implementation of the CCPA’s opt-out requirements change over time?</a:t>
            </a:r>
          </a:p>
          <a:p>
            <a:pPr defTabSz="841248">
              <a:spcBef>
                <a:spcPts val="920"/>
              </a:spcBef>
            </a:pPr>
            <a:r>
              <a:rPr lang="en-US" sz="2300" b="1" dirty="0"/>
              <a:t>RQ2: </a:t>
            </a:r>
            <a:r>
              <a:rPr lang="en-US" sz="2300" dirty="0"/>
              <a:t>Are websites complying with the CCPA opt-out requirements?</a:t>
            </a:r>
          </a:p>
          <a:p>
            <a:pPr defTabSz="841248">
              <a:spcBef>
                <a:spcPts val="920"/>
              </a:spcBef>
            </a:pPr>
            <a:r>
              <a:rPr lang="en-US" sz="2300" b="1" kern="1200" dirty="0"/>
              <a:t>RQ3: </a:t>
            </a:r>
            <a:r>
              <a:rPr lang="en-US" sz="2300" kern="1200" dirty="0"/>
              <a:t>Do the businesses that implement the opt-out link for the sale and sharing of personal data also let non-Californian consumers opt-out?</a:t>
            </a:r>
            <a:br>
              <a:rPr lang="en-US" sz="2300" kern="1200" dirty="0"/>
            </a:br>
            <a:endParaRPr lang="en-US" sz="2300" kern="1200" dirty="0"/>
          </a:p>
          <a:p>
            <a:pPr defTabSz="841248">
              <a:spcBef>
                <a:spcPts val="920"/>
              </a:spcBef>
            </a:pPr>
            <a:r>
              <a:rPr lang="en-US" sz="2300" b="1" dirty="0"/>
              <a:t>RQ4: </a:t>
            </a:r>
            <a:r>
              <a:rPr lang="en-US" sz="2300" dirty="0"/>
              <a:t>Do businesses that fail to provide opt-out links on their home page offer other opt-out methods, or are they not subjected to CCPA? </a:t>
            </a:r>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p:txBody>
          <a:bodyPr/>
          <a:lstStyle/>
          <a:p>
            <a:fld id="{00B500CC-AB6A-7842-8B05-B4618D9CB5BD}" type="slidenum">
              <a:rPr lang="en-US" smtClean="0"/>
              <a:t>29</a:t>
            </a:fld>
            <a:endParaRPr lang="en-US"/>
          </a:p>
        </p:txBody>
      </p:sp>
      <p:sp>
        <p:nvSpPr>
          <p:cNvPr id="3" name="TextBox 2">
            <a:extLst>
              <a:ext uri="{FF2B5EF4-FFF2-40B4-BE49-F238E27FC236}">
                <a16:creationId xmlns:a16="http://schemas.microsoft.com/office/drawing/2014/main" id="{72915090-893F-AD03-1AE8-E34176B2CF5D}"/>
              </a:ext>
            </a:extLst>
          </p:cNvPr>
          <p:cNvSpPr txBox="1"/>
          <p:nvPr/>
        </p:nvSpPr>
        <p:spPr>
          <a:xfrm>
            <a:off x="6894716" y="580682"/>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Websites are </a:t>
            </a:r>
            <a:r>
              <a:rPr lang="en-US" sz="2300" u="sng" dirty="0">
                <a:solidFill>
                  <a:srgbClr val="000000"/>
                </a:solidFill>
                <a:latin typeface="Calibri" panose="020F0502020204030204" pitchFamily="34" charset="0"/>
              </a:rPr>
              <a:t>increasingly</a:t>
            </a:r>
            <a:r>
              <a:rPr lang="en-US" sz="2300" dirty="0">
                <a:solidFill>
                  <a:srgbClr val="000000"/>
                </a:solidFill>
                <a:latin typeface="Calibri" panose="020F0502020204030204" pitchFamily="34" charset="0"/>
              </a:rPr>
              <a:t> but </a:t>
            </a:r>
            <a:r>
              <a:rPr lang="en-US" sz="2300" u="sng" dirty="0">
                <a:solidFill>
                  <a:srgbClr val="000000"/>
                </a:solidFill>
                <a:latin typeface="Calibri" panose="020F0502020204030204" pitchFamily="34" charset="0"/>
              </a:rPr>
              <a:t>not fully </a:t>
            </a:r>
            <a:r>
              <a:rPr lang="en-US" sz="2300" dirty="0">
                <a:solidFill>
                  <a:srgbClr val="000000"/>
                </a:solidFill>
                <a:latin typeface="Calibri" panose="020F0502020204030204" pitchFamily="34" charset="0"/>
              </a:rPr>
              <a:t>complying with CCPA’s requirements.</a:t>
            </a:r>
            <a:endParaRPr lang="en-US" sz="2300" dirty="0"/>
          </a:p>
        </p:txBody>
      </p:sp>
      <p:sp>
        <p:nvSpPr>
          <p:cNvPr id="8" name="Title 1">
            <a:extLst>
              <a:ext uri="{FF2B5EF4-FFF2-40B4-BE49-F238E27FC236}">
                <a16:creationId xmlns:a16="http://schemas.microsoft.com/office/drawing/2014/main" id="{63FB3ED8-FCE9-2DEA-592F-C059E1D36978}"/>
              </a:ext>
            </a:extLst>
          </p:cNvPr>
          <p:cNvSpPr txBox="1">
            <a:spLocks/>
          </p:cNvSpPr>
          <p:nvPr/>
        </p:nvSpPr>
        <p:spPr>
          <a:xfrm>
            <a:off x="2301060" y="6292977"/>
            <a:ext cx="1674534" cy="4918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rPr>
              <a:t>Questions?</a:t>
            </a:r>
          </a:p>
        </p:txBody>
      </p:sp>
      <p:sp>
        <p:nvSpPr>
          <p:cNvPr id="9" name="TextBox 8">
            <a:extLst>
              <a:ext uri="{FF2B5EF4-FFF2-40B4-BE49-F238E27FC236}">
                <a16:creationId xmlns:a16="http://schemas.microsoft.com/office/drawing/2014/main" id="{93A243F7-C92C-D967-A637-F3DF94FAEDE1}"/>
              </a:ext>
            </a:extLst>
          </p:cNvPr>
          <p:cNvSpPr txBox="1"/>
          <p:nvPr/>
        </p:nvSpPr>
        <p:spPr>
          <a:xfrm>
            <a:off x="3975594" y="6184969"/>
            <a:ext cx="3387403" cy="707886"/>
          </a:xfrm>
          <a:prstGeom prst="rect">
            <a:avLst/>
          </a:prstGeom>
          <a:noFill/>
        </p:spPr>
        <p:txBody>
          <a:bodyPr wrap="square" rtlCol="0">
            <a:spAutoFit/>
          </a:bodyPr>
          <a:lstStyle/>
          <a:p>
            <a:r>
              <a:rPr lang="en-US" sz="2000" dirty="0">
                <a:hlinkClick r:id="rId3"/>
              </a:rPr>
              <a:t>tranv@uchicago.edu</a:t>
            </a:r>
            <a:endParaRPr lang="en-US" sz="2000" dirty="0"/>
          </a:p>
          <a:p>
            <a:r>
              <a:rPr lang="en-US" sz="2000" dirty="0"/>
              <a:t>University of Chicago</a:t>
            </a:r>
          </a:p>
        </p:txBody>
      </p:sp>
      <p:sp>
        <p:nvSpPr>
          <p:cNvPr id="10" name="TextBox 9">
            <a:extLst>
              <a:ext uri="{FF2B5EF4-FFF2-40B4-BE49-F238E27FC236}">
                <a16:creationId xmlns:a16="http://schemas.microsoft.com/office/drawing/2014/main" id="{28A8A653-FDE3-38E5-5FCB-B5E18EB31121}"/>
              </a:ext>
            </a:extLst>
          </p:cNvPr>
          <p:cNvSpPr txBox="1"/>
          <p:nvPr/>
        </p:nvSpPr>
        <p:spPr>
          <a:xfrm>
            <a:off x="6916756" y="2628773"/>
            <a:ext cx="5000567"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6AA84F"/>
                </a:solidFill>
                <a:effectLst/>
                <a:latin typeface="Calibri" panose="020F0502020204030204" pitchFamily="34" charset="0"/>
              </a:rPr>
              <a:t>453 (78%)</a:t>
            </a:r>
            <a:r>
              <a:rPr lang="en-US" sz="2300" b="0" i="0" u="none" strike="noStrike" dirty="0">
                <a:solidFill>
                  <a:srgbClr val="000000"/>
                </a:solidFill>
                <a:effectLst/>
                <a:latin typeface="Calibri" panose="020F0502020204030204" pitchFamily="34" charset="0"/>
              </a:rPr>
              <a:t> websites implement the opt-out link in CA also implement across all states</a:t>
            </a:r>
            <a:endParaRPr lang="en-US" sz="2300" dirty="0"/>
          </a:p>
        </p:txBody>
      </p:sp>
      <p:sp>
        <p:nvSpPr>
          <p:cNvPr id="11" name="TextBox 10">
            <a:extLst>
              <a:ext uri="{FF2B5EF4-FFF2-40B4-BE49-F238E27FC236}">
                <a16:creationId xmlns:a16="http://schemas.microsoft.com/office/drawing/2014/main" id="{4657149C-B874-C2F8-18AE-63B2BCED7404}"/>
              </a:ext>
            </a:extLst>
          </p:cNvPr>
          <p:cNvSpPr txBox="1"/>
          <p:nvPr/>
        </p:nvSpPr>
        <p:spPr>
          <a:xfrm>
            <a:off x="6945388" y="4094641"/>
            <a:ext cx="5000566" cy="1154162"/>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i="0" u="none" strike="noStrike" dirty="0">
                <a:solidFill>
                  <a:srgbClr val="FF0000"/>
                </a:solidFill>
                <a:effectLst/>
                <a:latin typeface="Calibri" panose="020F0502020204030204" pitchFamily="34" charset="0"/>
              </a:rPr>
              <a:t>147 (30%)</a:t>
            </a:r>
            <a:r>
              <a:rPr lang="en-US" sz="2300" b="0" i="0" u="none" strike="noStrike" dirty="0">
                <a:solidFill>
                  <a:srgbClr val="FF0000"/>
                </a:solidFill>
                <a:effectLst/>
                <a:latin typeface="Calibri" panose="020F0502020204030204" pitchFamily="34" charset="0"/>
              </a:rPr>
              <a:t> </a:t>
            </a:r>
            <a:r>
              <a:rPr lang="en-US" sz="2300" b="0" i="0" u="none" strike="noStrike" dirty="0">
                <a:solidFill>
                  <a:srgbClr val="000000"/>
                </a:solidFill>
                <a:effectLst/>
                <a:latin typeface="Calibri" panose="020F0502020204030204" pitchFamily="34" charset="0"/>
              </a:rPr>
              <a:t>websites that are likely subject to CCPA still do not implement the opt-out link.</a:t>
            </a:r>
            <a:endParaRPr lang="en-US" sz="2300" dirty="0"/>
          </a:p>
        </p:txBody>
      </p:sp>
      <p:sp>
        <p:nvSpPr>
          <p:cNvPr id="12" name="TextBox 11">
            <a:extLst>
              <a:ext uri="{FF2B5EF4-FFF2-40B4-BE49-F238E27FC236}">
                <a16:creationId xmlns:a16="http://schemas.microsoft.com/office/drawing/2014/main" id="{0D2807BF-940B-842D-F17C-51A44BB76A43}"/>
              </a:ext>
            </a:extLst>
          </p:cNvPr>
          <p:cNvSpPr txBox="1"/>
          <p:nvPr/>
        </p:nvSpPr>
        <p:spPr>
          <a:xfrm>
            <a:off x="6945388" y="5466798"/>
            <a:ext cx="5000566"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dirty="0">
                <a:solidFill>
                  <a:srgbClr val="000000"/>
                </a:solidFill>
                <a:latin typeface="Calibri" panose="020F0502020204030204" pitchFamily="34" charset="0"/>
              </a:rPr>
              <a:t>Reasons for failure to comply to the CCPA are varied and ambiguous.</a:t>
            </a:r>
            <a:endParaRPr lang="en-US" sz="2300" dirty="0"/>
          </a:p>
        </p:txBody>
      </p:sp>
      <p:sp>
        <p:nvSpPr>
          <p:cNvPr id="4" name="TextBox 3">
            <a:extLst>
              <a:ext uri="{FF2B5EF4-FFF2-40B4-BE49-F238E27FC236}">
                <a16:creationId xmlns:a16="http://schemas.microsoft.com/office/drawing/2014/main" id="{4A52FF84-F11D-F829-B3A3-2D4A0A8F8ACC}"/>
              </a:ext>
            </a:extLst>
          </p:cNvPr>
          <p:cNvSpPr txBox="1"/>
          <p:nvPr/>
        </p:nvSpPr>
        <p:spPr>
          <a:xfrm>
            <a:off x="6894716" y="1550755"/>
            <a:ext cx="4939608" cy="800219"/>
          </a:xfrm>
          <a:prstGeom prst="rect">
            <a:avLst/>
          </a:prstGeom>
          <a:solidFill>
            <a:schemeClr val="accent1">
              <a:lumMod val="20000"/>
              <a:lumOff val="80000"/>
            </a:schemeClr>
          </a:solidFill>
          <a:ln w="38100">
            <a:solidFill>
              <a:schemeClr val="tx1"/>
            </a:solidFill>
          </a:ln>
        </p:spPr>
        <p:txBody>
          <a:bodyPr wrap="square" rtlCol="0">
            <a:spAutoFit/>
          </a:bodyPr>
          <a:lstStyle/>
          <a:p>
            <a:r>
              <a:rPr lang="en-US" sz="2300" b="1" dirty="0">
                <a:solidFill>
                  <a:srgbClr val="FF0000"/>
                </a:solidFill>
                <a:latin typeface="Calibri" panose="020F0502020204030204" pitchFamily="34" charset="0"/>
              </a:rPr>
              <a:t>45% </a:t>
            </a:r>
            <a:r>
              <a:rPr lang="en-US" sz="2300" dirty="0">
                <a:solidFill>
                  <a:srgbClr val="000000"/>
                </a:solidFill>
                <a:latin typeface="Calibri" panose="020F0502020204030204" pitchFamily="34" charset="0"/>
              </a:rPr>
              <a:t>fail to meet requirements for appearance of opt-out</a:t>
            </a:r>
            <a:endParaRPr lang="en-US" sz="2300" dirty="0"/>
          </a:p>
        </p:txBody>
      </p:sp>
    </p:spTree>
    <p:extLst>
      <p:ext uri="{BB962C8B-B14F-4D97-AF65-F5344CB8AC3E}">
        <p14:creationId xmlns:p14="http://schemas.microsoft.com/office/powerpoint/2010/main" val="305729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8" grpId="0"/>
      <p:bldP spid="9" grpId="0"/>
      <p:bldP spid="10" grpId="0" animBg="1"/>
      <p:bldP spid="11" grpId="0" animBg="1"/>
      <p:bldP spid="12"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F9E4A-C93E-2D0C-F6EF-B248410A2475}"/>
              </a:ext>
            </a:extLst>
          </p:cNvPr>
          <p:cNvSpPr>
            <a:spLocks noGrp="1"/>
          </p:cNvSpPr>
          <p:nvPr>
            <p:ph type="title"/>
          </p:nvPr>
        </p:nvSpPr>
        <p:spPr>
          <a:xfrm>
            <a:off x="838200" y="1641752"/>
            <a:ext cx="4391024" cy="1323439"/>
          </a:xfrm>
        </p:spPr>
        <p:txBody>
          <a:bodyPr anchor="t">
            <a:normAutofit/>
          </a:bodyPr>
          <a:lstStyle/>
          <a:p>
            <a:r>
              <a:rPr lang="en-US" sz="4000">
                <a:solidFill>
                  <a:schemeClr val="bg1"/>
                </a:solidFill>
              </a:rPr>
              <a:t>Potential harms to consumers</a:t>
            </a:r>
          </a:p>
        </p:txBody>
      </p:sp>
      <p:sp>
        <p:nvSpPr>
          <p:cNvPr id="32" name="Content Placeholder 2">
            <a:extLst>
              <a:ext uri="{FF2B5EF4-FFF2-40B4-BE49-F238E27FC236}">
                <a16:creationId xmlns:a16="http://schemas.microsoft.com/office/drawing/2014/main" id="{EB69592F-5D40-040E-ECC6-2FC8A651B9DA}"/>
              </a:ext>
            </a:extLst>
          </p:cNvPr>
          <p:cNvSpPr>
            <a:spLocks noGrp="1"/>
          </p:cNvSpPr>
          <p:nvPr>
            <p:ph idx="1"/>
          </p:nvPr>
        </p:nvSpPr>
        <p:spPr>
          <a:xfrm>
            <a:off x="838200" y="3146400"/>
            <a:ext cx="4391024" cy="2454300"/>
          </a:xfrm>
        </p:spPr>
        <p:txBody>
          <a:bodyPr>
            <a:normAutofit/>
          </a:bodyPr>
          <a:lstStyle/>
          <a:p>
            <a:r>
              <a:rPr lang="en-US" sz="2400" b="0" i="0" u="none" strike="noStrike">
                <a:solidFill>
                  <a:schemeClr val="bg1">
                    <a:alpha val="80000"/>
                  </a:schemeClr>
                </a:solidFill>
                <a:effectLst/>
                <a:latin typeface="Arial" panose="020B0604020202020204" pitchFamily="34" charset="0"/>
              </a:rPr>
              <a:t>Targeted advertising</a:t>
            </a:r>
          </a:p>
          <a:p>
            <a:r>
              <a:rPr lang="en-US" sz="2400" b="0" i="0" u="none" strike="noStrike">
                <a:solidFill>
                  <a:schemeClr val="bg1">
                    <a:alpha val="80000"/>
                  </a:schemeClr>
                </a:solidFill>
                <a:effectLst/>
                <a:latin typeface="Arial" panose="020B0604020202020204" pitchFamily="34" charset="0"/>
              </a:rPr>
              <a:t>Consumer profiling</a:t>
            </a:r>
            <a:endParaRPr lang="en-US" sz="2400">
              <a:solidFill>
                <a:schemeClr val="bg1">
                  <a:alpha val="80000"/>
                </a:schemeClr>
              </a:solidFill>
              <a:latin typeface="Arial" panose="020B0604020202020204" pitchFamily="34" charset="0"/>
            </a:endParaRPr>
          </a:p>
          <a:p>
            <a:r>
              <a:rPr lang="en-US" sz="2400" b="0" i="0" u="none" strike="noStrike">
                <a:solidFill>
                  <a:schemeClr val="bg1">
                    <a:alpha val="80000"/>
                  </a:schemeClr>
                </a:solidFill>
                <a:effectLst/>
                <a:latin typeface="Arial" panose="020B0604020202020204" pitchFamily="34" charset="0"/>
              </a:rPr>
              <a:t>Manipulation &amp; Influence</a:t>
            </a:r>
          </a:p>
          <a:p>
            <a:r>
              <a:rPr lang="en-US" sz="2400" b="0" i="0" u="none" strike="noStrike">
                <a:solidFill>
                  <a:schemeClr val="bg1">
                    <a:alpha val="80000"/>
                  </a:schemeClr>
                </a:solidFill>
                <a:effectLst/>
                <a:latin typeface="Arial" panose="020B0604020202020204" pitchFamily="34" charset="0"/>
              </a:rPr>
              <a:t>Data breaches &amp; Identity theft</a:t>
            </a:r>
            <a:endParaRPr lang="en-US" sz="2400">
              <a:solidFill>
                <a:schemeClr val="bg1">
                  <a:alpha val="80000"/>
                </a:schemeClr>
              </a:solidFill>
            </a:endParaRPr>
          </a:p>
        </p:txBody>
      </p:sp>
      <p:grpSp>
        <p:nvGrpSpPr>
          <p:cNvPr id="39" name="Group 38">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40" name="Group 39">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44" name="Freeform: Shape 43">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41" name="Group 40">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42" name="Freeform: Shape 41">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3" name="Slide Number Placeholder 2">
            <a:extLst>
              <a:ext uri="{FF2B5EF4-FFF2-40B4-BE49-F238E27FC236}">
                <a16:creationId xmlns:a16="http://schemas.microsoft.com/office/drawing/2014/main" id="{EFF2395F-E5A3-23BE-6982-0FFCDD46BAE4}"/>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00B500CC-AB6A-7842-8B05-B4618D9CB5BD}" type="slidenum">
              <a:rPr lang="en-US" sz="4400">
                <a:solidFill>
                  <a:schemeClr val="bg1"/>
                </a:solidFill>
              </a:rPr>
              <a:pPr>
                <a:lnSpc>
                  <a:spcPct val="90000"/>
                </a:lnSpc>
                <a:spcAft>
                  <a:spcPts val="600"/>
                </a:spcAft>
              </a:pPr>
              <a:t>3</a:t>
            </a:fld>
            <a:endParaRPr lang="en-US" sz="4400">
              <a:solidFill>
                <a:schemeClr val="bg1"/>
              </a:solidFill>
            </a:endParaRPr>
          </a:p>
        </p:txBody>
      </p:sp>
      <p:pic>
        <p:nvPicPr>
          <p:cNvPr id="31" name="Graphic 6" descr="Unlock">
            <a:extLst>
              <a:ext uri="{FF2B5EF4-FFF2-40B4-BE49-F238E27FC236}">
                <a16:creationId xmlns:a16="http://schemas.microsoft.com/office/drawing/2014/main" id="{7E12F688-CD7A-9DA9-4197-B98F4052E1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94814" y="1350833"/>
            <a:ext cx="3063347" cy="3063347"/>
          </a:xfrm>
          <a:prstGeom prst="rect">
            <a:avLst/>
          </a:prstGeom>
        </p:spPr>
      </p:pic>
    </p:spTree>
    <p:extLst>
      <p:ext uri="{BB962C8B-B14F-4D97-AF65-F5344CB8AC3E}">
        <p14:creationId xmlns:p14="http://schemas.microsoft.com/office/powerpoint/2010/main" val="401018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BE9B3-52BC-8E7A-4F4A-D271CE0296D6}"/>
              </a:ext>
            </a:extLst>
          </p:cNvPr>
          <p:cNvSpPr>
            <a:spLocks noGrp="1"/>
          </p:cNvSpPr>
          <p:nvPr>
            <p:ph type="title"/>
          </p:nvPr>
        </p:nvSpPr>
        <p:spPr/>
        <p:txBody>
          <a:bodyPr/>
          <a:lstStyle/>
          <a:p>
            <a:r>
              <a:rPr lang="en-US" dirty="0"/>
              <a:t>Future direction</a:t>
            </a:r>
          </a:p>
        </p:txBody>
      </p:sp>
      <p:sp>
        <p:nvSpPr>
          <p:cNvPr id="3" name="Content Placeholder 2">
            <a:extLst>
              <a:ext uri="{FF2B5EF4-FFF2-40B4-BE49-F238E27FC236}">
                <a16:creationId xmlns:a16="http://schemas.microsoft.com/office/drawing/2014/main" id="{3DF2164B-4594-FB88-C420-5CCCE1BD0527}"/>
              </a:ext>
            </a:extLst>
          </p:cNvPr>
          <p:cNvSpPr>
            <a:spLocks noGrp="1"/>
          </p:cNvSpPr>
          <p:nvPr>
            <p:ph idx="1"/>
          </p:nvPr>
        </p:nvSpPr>
        <p:spPr/>
        <p:txBody>
          <a:bodyPr/>
          <a:lstStyle/>
          <a:p>
            <a:r>
              <a:rPr lang="en-US" dirty="0"/>
              <a:t>Automatically measure whether opt-out methods are functional? Contains dark patterns?</a:t>
            </a:r>
          </a:p>
          <a:p>
            <a:r>
              <a:rPr lang="en-US" dirty="0"/>
              <a:t>Measure whether the spill-over effects are ”real”?</a:t>
            </a:r>
          </a:p>
          <a:p>
            <a:r>
              <a:rPr lang="en-US" dirty="0"/>
              <a:t>How to measure whether websites are really fulfilling their promise?</a:t>
            </a:r>
          </a:p>
          <a:p>
            <a:endParaRPr lang="en-US" dirty="0"/>
          </a:p>
        </p:txBody>
      </p:sp>
      <p:sp>
        <p:nvSpPr>
          <p:cNvPr id="4" name="Slide Number Placeholder 3">
            <a:extLst>
              <a:ext uri="{FF2B5EF4-FFF2-40B4-BE49-F238E27FC236}">
                <a16:creationId xmlns:a16="http://schemas.microsoft.com/office/drawing/2014/main" id="{8C976309-B988-0F6A-A88A-CB8F63B2E998}"/>
              </a:ext>
            </a:extLst>
          </p:cNvPr>
          <p:cNvSpPr>
            <a:spLocks noGrp="1"/>
          </p:cNvSpPr>
          <p:nvPr>
            <p:ph type="sldNum" sz="quarter" idx="12"/>
          </p:nvPr>
        </p:nvSpPr>
        <p:spPr/>
        <p:txBody>
          <a:bodyPr/>
          <a:lstStyle/>
          <a:p>
            <a:fld id="{00B500CC-AB6A-7842-8B05-B4618D9CB5BD}" type="slidenum">
              <a:rPr lang="en-US" smtClean="0"/>
              <a:t>30</a:t>
            </a:fld>
            <a:endParaRPr lang="en-US"/>
          </a:p>
        </p:txBody>
      </p:sp>
    </p:spTree>
    <p:extLst>
      <p:ext uri="{BB962C8B-B14F-4D97-AF65-F5344CB8AC3E}">
        <p14:creationId xmlns:p14="http://schemas.microsoft.com/office/powerpoint/2010/main" val="1015790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Autofit/>
          </a:bodyPr>
          <a:lstStyle/>
          <a:p>
            <a:r>
              <a:rPr sz="4800" dirty="0"/>
              <a:t>Dark Patterns </a:t>
            </a:r>
            <a:r>
              <a:rPr lang="en-US" sz="4800" dirty="0"/>
              <a:t>i</a:t>
            </a:r>
            <a:r>
              <a:rPr sz="4800" dirty="0"/>
              <a:t>n </a:t>
            </a:r>
            <a:r>
              <a:rPr lang="en-US" sz="4800" dirty="0"/>
              <a:t>t</a:t>
            </a:r>
            <a:r>
              <a:rPr sz="4800" dirty="0"/>
              <a:t>he Opt-Out Process And Compliance </a:t>
            </a:r>
            <a:r>
              <a:rPr lang="en-US" sz="4800" dirty="0"/>
              <a:t>w</a:t>
            </a:r>
            <a:r>
              <a:rPr sz="4800" dirty="0"/>
              <a:t>ith The California</a:t>
            </a:r>
            <a:br>
              <a:rPr sz="4800" dirty="0"/>
            </a:br>
            <a:r>
              <a:rPr sz="4800" dirty="0"/>
              <a:t>Consumer Privacy Act (C</a:t>
            </a:r>
            <a:r>
              <a:rPr lang="en-US" sz="4800" dirty="0"/>
              <a:t>CPA</a:t>
            </a:r>
            <a:r>
              <a:rPr sz="4800" dirty="0"/>
              <a:t>)</a:t>
            </a:r>
          </a:p>
        </p:txBody>
      </p:sp>
      <p:sp>
        <p:nvSpPr>
          <p:cNvPr id="95" name="Google Shape;95;p1"/>
          <p:cNvSpPr txBox="1">
            <a:spLocks noGrp="1"/>
          </p:cNvSpPr>
          <p:nvPr>
            <p:ph type="subTitle" idx="1"/>
          </p:nvPr>
        </p:nvSpPr>
        <p:spPr>
          <a:xfrm>
            <a:off x="1362687" y="4123293"/>
            <a:ext cx="10005900" cy="1458300"/>
          </a:xfrm>
          <a:prstGeom prst="rect">
            <a:avLst/>
          </a:prstGeom>
          <a:solidFill>
            <a:srgbClr val="FFFFFF"/>
          </a:solidFill>
          <a:ln>
            <a:noFill/>
          </a:ln>
        </p:spPr>
        <p:txBody>
          <a:bodyPr spcFirstLastPara="1" wrap="square" lIns="91425" tIns="45700" rIns="91425" bIns="45700" anchor="ctr" anchorCtr="0">
            <a:normAutofit/>
          </a:bodyPr>
          <a:lstStyle/>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Van Tran</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Aarushi Mehrotra</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a:t>
            </a:r>
            <a:r>
              <a:rPr lang="en-US" sz="2200" b="0" i="0" u="none" strike="noStrike" dirty="0" err="1">
                <a:latin typeface="Arial"/>
                <a:ea typeface="Arial"/>
                <a:cs typeface="Arial"/>
                <a:sym typeface="Arial"/>
              </a:rPr>
              <a:t>Marshini</a:t>
            </a:r>
            <a:r>
              <a:rPr lang="en-US" sz="2200" b="0" i="0" u="none" strike="noStrike" dirty="0">
                <a:latin typeface="Arial"/>
                <a:ea typeface="Arial"/>
                <a:cs typeface="Arial"/>
                <a:sym typeface="Arial"/>
              </a:rPr>
              <a:t> Chetty</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a:t>
            </a:r>
            <a:endParaRPr sz="2200" b="0" dirty="0"/>
          </a:p>
          <a:p>
            <a:pPr marL="0" lvl="0" indent="0" rtl="0">
              <a:lnSpc>
                <a:spcPct val="90000"/>
              </a:lnSpc>
              <a:spcBef>
                <a:spcPts val="0"/>
              </a:spcBef>
              <a:spcAft>
                <a:spcPts val="0"/>
              </a:spcAft>
              <a:buClr>
                <a:schemeClr val="dk1"/>
              </a:buClr>
              <a:buSzPts val="2200"/>
              <a:buNone/>
            </a:pPr>
            <a:r>
              <a:rPr lang="en-US" sz="2200" b="0" i="0" u="none" strike="noStrike" dirty="0">
                <a:latin typeface="Arial"/>
                <a:ea typeface="Arial"/>
                <a:cs typeface="Arial"/>
                <a:sym typeface="Arial"/>
              </a:rPr>
              <a:t> Nick Feamster</a:t>
            </a:r>
            <a:r>
              <a:rPr lang="en-US" sz="2200" b="0" i="0" u="none" strike="noStrike" baseline="30000" dirty="0">
                <a:latin typeface="Arial"/>
                <a:ea typeface="Arial"/>
                <a:cs typeface="Arial"/>
                <a:sym typeface="Arial"/>
              </a:rPr>
              <a:t>1</a:t>
            </a:r>
            <a:r>
              <a:rPr lang="en-US" sz="2200" b="0" i="0" u="none" strike="noStrike" dirty="0">
                <a:latin typeface="Arial"/>
                <a:ea typeface="Arial"/>
                <a:cs typeface="Arial"/>
                <a:sym typeface="Arial"/>
              </a:rPr>
              <a:t>, Jens </a:t>
            </a:r>
            <a:r>
              <a:rPr lang="en-US" sz="2200" b="0" i="0" u="none" strike="noStrike" dirty="0" err="1">
                <a:latin typeface="Arial"/>
                <a:ea typeface="Arial"/>
                <a:cs typeface="Arial"/>
                <a:sym typeface="Arial"/>
              </a:rPr>
              <a:t>Frankenreiter</a:t>
            </a:r>
            <a:r>
              <a:rPr lang="en-US" sz="2200" b="0" i="0" u="none" strike="noStrike" dirty="0">
                <a:latin typeface="Arial"/>
                <a:ea typeface="Arial"/>
                <a:cs typeface="Arial"/>
                <a:sym typeface="Arial"/>
              </a:rPr>
              <a:t> </a:t>
            </a:r>
            <a:r>
              <a:rPr lang="en-US" sz="2200" b="0" i="0" u="none" strike="noStrike" baseline="30000" dirty="0">
                <a:latin typeface="Arial"/>
                <a:ea typeface="Arial"/>
                <a:cs typeface="Arial"/>
                <a:sym typeface="Arial"/>
              </a:rPr>
              <a:t>2</a:t>
            </a:r>
            <a:r>
              <a:rPr lang="en-US" sz="2200" b="0" i="0" u="none" strike="noStrike" dirty="0">
                <a:latin typeface="Arial"/>
                <a:ea typeface="Arial"/>
                <a:cs typeface="Arial"/>
                <a:sym typeface="Arial"/>
              </a:rPr>
              <a:t>, Lior Strahilevitz</a:t>
            </a:r>
            <a:r>
              <a:rPr lang="en-US" sz="2200" b="0" i="0" u="none" strike="noStrike" baseline="30000" dirty="0">
                <a:latin typeface="Arial"/>
                <a:ea typeface="Arial"/>
                <a:cs typeface="Arial"/>
                <a:sym typeface="Arial"/>
              </a:rPr>
              <a:t>1</a:t>
            </a:r>
            <a:endParaRPr sz="2200" b="0" dirty="0"/>
          </a:p>
          <a:p>
            <a:pPr marL="0" lvl="0" indent="0" rtl="0">
              <a:lnSpc>
                <a:spcPct val="90000"/>
              </a:lnSpc>
              <a:spcBef>
                <a:spcPts val="1000"/>
              </a:spcBef>
              <a:spcAft>
                <a:spcPts val="0"/>
              </a:spcAft>
              <a:buClr>
                <a:schemeClr val="dk1"/>
              </a:buClr>
              <a:buSzPts val="2200"/>
              <a:buNone/>
            </a:pPr>
            <a:br>
              <a:rPr lang="en-US" sz="2200" dirty="0"/>
            </a:br>
            <a:endParaRPr sz="2200" dirty="0"/>
          </a:p>
        </p:txBody>
      </p:sp>
      <p:pic>
        <p:nvPicPr>
          <p:cNvPr id="2" name="Picture 2">
            <a:extLst>
              <a:ext uri="{FF2B5EF4-FFF2-40B4-BE49-F238E27FC236}">
                <a16:creationId xmlns:a16="http://schemas.microsoft.com/office/drawing/2014/main" id="{C7ED277D-7B03-DDFB-5BA2-E78E5B88E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081" y="5194796"/>
            <a:ext cx="3723865" cy="7735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170BAE-8DE9-603D-8FBC-C65B89261948}"/>
              </a:ext>
            </a:extLst>
          </p:cNvPr>
          <p:cNvSpPr txBox="1"/>
          <p:nvPr/>
        </p:nvSpPr>
        <p:spPr>
          <a:xfrm>
            <a:off x="1740752" y="4858666"/>
            <a:ext cx="232099" cy="846386"/>
          </a:xfrm>
          <a:prstGeom prst="rect">
            <a:avLst/>
          </a:prstGeom>
          <a:noFill/>
        </p:spPr>
        <p:txBody>
          <a:bodyPr wrap="square">
            <a:spAutoFit/>
          </a:bodyPr>
          <a:lstStyle/>
          <a:p>
            <a:pPr rtl="0">
              <a:spcBef>
                <a:spcPts val="0"/>
              </a:spcBef>
              <a:spcAft>
                <a:spcPts val="0"/>
              </a:spcAft>
            </a:pPr>
            <a:r>
              <a:rPr lang="en-US" sz="1300" b="0" i="0" u="none" strike="noStrike" dirty="0">
                <a:solidFill>
                  <a:srgbClr val="000000"/>
                </a:solidFill>
                <a:effectLst/>
                <a:latin typeface="Calibri" panose="020F0502020204030204" pitchFamily="34" charset="0"/>
              </a:rPr>
              <a:t>1</a:t>
            </a:r>
            <a:endParaRPr lang="en-US" b="0" dirty="0">
              <a:effectLst/>
            </a:endParaRPr>
          </a:p>
          <a:p>
            <a:br>
              <a:rPr lang="en-US" dirty="0"/>
            </a:br>
            <a:endParaRPr lang="en-US" dirty="0"/>
          </a:p>
        </p:txBody>
      </p:sp>
      <p:sp>
        <p:nvSpPr>
          <p:cNvPr id="4" name="TextBox 3">
            <a:extLst>
              <a:ext uri="{FF2B5EF4-FFF2-40B4-BE49-F238E27FC236}">
                <a16:creationId xmlns:a16="http://schemas.microsoft.com/office/drawing/2014/main" id="{E482179E-5F1B-3A32-8CBB-3FFF68261180}"/>
              </a:ext>
            </a:extLst>
          </p:cNvPr>
          <p:cNvSpPr txBox="1"/>
          <p:nvPr/>
        </p:nvSpPr>
        <p:spPr>
          <a:xfrm>
            <a:off x="5899191" y="4839575"/>
            <a:ext cx="232670" cy="846386"/>
          </a:xfrm>
          <a:prstGeom prst="rect">
            <a:avLst/>
          </a:prstGeom>
          <a:noFill/>
        </p:spPr>
        <p:txBody>
          <a:bodyPr wrap="square">
            <a:spAutoFit/>
          </a:bodyPr>
          <a:lstStyle/>
          <a:p>
            <a:pPr rtl="0">
              <a:spcBef>
                <a:spcPts val="0"/>
              </a:spcBef>
              <a:spcAft>
                <a:spcPts val="0"/>
              </a:spcAft>
            </a:pPr>
            <a:r>
              <a:rPr lang="en-US" sz="1300" dirty="0">
                <a:solidFill>
                  <a:srgbClr val="000000"/>
                </a:solidFill>
                <a:latin typeface="Calibri" panose="020F0502020204030204" pitchFamily="34" charset="0"/>
              </a:rPr>
              <a:t>2</a:t>
            </a:r>
            <a:endParaRPr lang="en-US" b="0" dirty="0">
              <a:effectLst/>
            </a:endParaRPr>
          </a:p>
          <a:p>
            <a:br>
              <a:rPr lang="en-US" dirty="0"/>
            </a:br>
            <a:endParaRPr lang="en-US" dirty="0"/>
          </a:p>
        </p:txBody>
      </p:sp>
      <p:pic>
        <p:nvPicPr>
          <p:cNvPr id="5" name="Picture 4">
            <a:extLst>
              <a:ext uri="{FF2B5EF4-FFF2-40B4-BE49-F238E27FC236}">
                <a16:creationId xmlns:a16="http://schemas.microsoft.com/office/drawing/2014/main" id="{AC77EF7D-8371-7669-1846-63039F828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4803442"/>
            <a:ext cx="3804012" cy="17322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36">
          <a:extLst>
            <a:ext uri="{FF2B5EF4-FFF2-40B4-BE49-F238E27FC236}">
              <a16:creationId xmlns:a16="http://schemas.microsoft.com/office/drawing/2014/main" id="{4DC1FEF5-F6F7-A534-99D6-12940FDF130E}"/>
            </a:ext>
          </a:extLst>
        </p:cNvPr>
        <p:cNvGrpSpPr/>
        <p:nvPr/>
      </p:nvGrpSpPr>
      <p:grpSpPr>
        <a:xfrm>
          <a:off x="0" y="0"/>
          <a:ext cx="0" cy="0"/>
          <a:chOff x="0" y="0"/>
          <a:chExt cx="0" cy="0"/>
        </a:xfrm>
      </p:grpSpPr>
      <p:sp>
        <p:nvSpPr>
          <p:cNvPr id="637" name="Google Shape;637;p43">
            <a:extLst>
              <a:ext uri="{FF2B5EF4-FFF2-40B4-BE49-F238E27FC236}">
                <a16:creationId xmlns:a16="http://schemas.microsoft.com/office/drawing/2014/main" id="{C13848D6-AD4C-E987-A78F-55C9C760710B}"/>
              </a:ext>
            </a:extLst>
          </p:cNvPr>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a:extLst>
              <a:ext uri="{FF2B5EF4-FFF2-40B4-BE49-F238E27FC236}">
                <a16:creationId xmlns:a16="http://schemas.microsoft.com/office/drawing/2014/main" id="{216CFC63-0896-7B79-A9D1-38B92E9BAF8D}"/>
              </a:ext>
            </a:extLst>
          </p:cNvPr>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a:extLst>
              <a:ext uri="{FF2B5EF4-FFF2-40B4-BE49-F238E27FC236}">
                <a16:creationId xmlns:a16="http://schemas.microsoft.com/office/drawing/2014/main" id="{9651438E-21BD-D2C4-6231-78D015A2656D}"/>
              </a:ext>
            </a:extLst>
          </p:cNvPr>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extLst>
      <p:ext uri="{BB962C8B-B14F-4D97-AF65-F5344CB8AC3E}">
        <p14:creationId xmlns:p14="http://schemas.microsoft.com/office/powerpoint/2010/main" val="370229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2"/>
          <p:cNvSpPr/>
          <p:nvPr/>
        </p:nvSpPr>
        <p:spPr>
          <a:xfrm>
            <a:off x="0" y="29429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lt1"/>
              </a:solidFill>
              <a:latin typeface="Calibri"/>
              <a:ea typeface="Calibri"/>
              <a:cs typeface="Calibri"/>
              <a:sym typeface="Calibri"/>
            </a:endParaRPr>
          </a:p>
        </p:txBody>
      </p:sp>
      <p:sp>
        <p:nvSpPr>
          <p:cNvPr id="102" name="Google Shape;102;p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6" name="Google Shape;106;p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7" name="Google Shape;107;p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Consumer Privacy Act (C</a:t>
            </a:r>
            <a:r>
              <a:rPr lang="en-US" dirty="0"/>
              <a:t>CPA</a:t>
            </a:r>
            <a:r>
              <a:rPr dirty="0"/>
              <a:t>)</a:t>
            </a:r>
          </a:p>
        </p:txBody>
      </p:sp>
      <p:sp>
        <p:nvSpPr>
          <p:cNvPr id="108" name="Google Shape;108;p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2400" dirty="0"/>
              <a:t>Enacted in 2018, is a significant stride in US consumer privacy protection law</a:t>
            </a:r>
            <a:endParaRPr sz="3200" dirty="0"/>
          </a:p>
          <a:p>
            <a:pPr marL="228600" lvl="0" indent="-228600" algn="l" rtl="0">
              <a:lnSpc>
                <a:spcPct val="90000"/>
              </a:lnSpc>
              <a:spcBef>
                <a:spcPts val="1000"/>
              </a:spcBef>
              <a:spcAft>
                <a:spcPts val="0"/>
              </a:spcAft>
              <a:buClr>
                <a:schemeClr val="dk1"/>
              </a:buClr>
              <a:buSzPts val="2000"/>
              <a:buChar char="•"/>
            </a:pPr>
            <a:r>
              <a:rPr lang="en-US" sz="2400" dirty="0"/>
              <a:t>The right to opt-out of sale/sharing is a cornerstone provision</a:t>
            </a:r>
            <a:endParaRPr sz="3200" dirty="0"/>
          </a:p>
          <a:p>
            <a:pPr marL="228600" lvl="0" indent="-228600" algn="l" rtl="0">
              <a:lnSpc>
                <a:spcPct val="90000"/>
              </a:lnSpc>
              <a:spcBef>
                <a:spcPts val="1000"/>
              </a:spcBef>
              <a:spcAft>
                <a:spcPts val="0"/>
              </a:spcAft>
              <a:buClr>
                <a:schemeClr val="dk1"/>
              </a:buClr>
              <a:buSzPts val="2000"/>
              <a:buChar char="•"/>
            </a:pPr>
            <a:r>
              <a:rPr lang="en-US" sz="2400" dirty="0"/>
              <a:t>CCPA-subject are required to provide consumers with a method to opt-out </a:t>
            </a:r>
            <a:endParaRPr sz="3200" dirty="0"/>
          </a:p>
          <a:p>
            <a:pPr marL="228600" lvl="0" indent="-228600" algn="l" rtl="0">
              <a:lnSpc>
                <a:spcPct val="90000"/>
              </a:lnSpc>
              <a:spcBef>
                <a:spcPts val="1000"/>
              </a:spcBef>
              <a:spcAft>
                <a:spcPts val="0"/>
              </a:spcAft>
              <a:buClr>
                <a:schemeClr val="dk1"/>
              </a:buClr>
              <a:buSzPts val="2000"/>
              <a:buChar char="•"/>
            </a:pPr>
            <a:r>
              <a:rPr lang="en-US" sz="2400" dirty="0"/>
              <a:t>However, businesses often implement dark patterns-which are manipulative user interfaces designed to trick, deceive or confuse users into taking actions that benefit businesses rather than the consumer</a:t>
            </a:r>
            <a:endParaRPr sz="3200" dirty="0"/>
          </a:p>
          <a:p>
            <a:pPr marL="228600" lvl="0" indent="-228600" algn="l" rtl="0">
              <a:lnSpc>
                <a:spcPct val="90000"/>
              </a:lnSpc>
              <a:spcBef>
                <a:spcPts val="1000"/>
              </a:spcBef>
              <a:spcAft>
                <a:spcPts val="0"/>
              </a:spcAft>
              <a:buClr>
                <a:schemeClr val="dk1"/>
              </a:buClr>
              <a:buSzPts val="2000"/>
              <a:buChar char="•"/>
            </a:pPr>
            <a:r>
              <a:rPr lang="en-US" sz="2400" dirty="0"/>
              <a:t>This make it difficult for consumers to opt-out</a:t>
            </a:r>
            <a:endParaRPr sz="32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0" name="Google Shape;120;p3"/>
          <p:cNvSpPr/>
          <p:nvPr/>
        </p:nvSpPr>
        <p:spPr>
          <a:xfrm rot="5400000" flipH="1">
            <a:off x="-1410092" y="1420222"/>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1" name="Google Shape;121;p3"/>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rPr dirty="0"/>
              <a:t>The California Privacy Right Acts (C</a:t>
            </a:r>
            <a:r>
              <a:rPr lang="en-US" dirty="0"/>
              <a:t>PRA</a:t>
            </a:r>
            <a:r>
              <a:rPr dirty="0"/>
              <a:t>)</a:t>
            </a:r>
          </a:p>
        </p:txBody>
      </p:sp>
      <p:sp>
        <p:nvSpPr>
          <p:cNvPr id="122" name="Google Shape;122;p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dirty="0"/>
              <a:t>Went into effect in January 2021</a:t>
            </a:r>
            <a:endParaRPr sz="3200" dirty="0"/>
          </a:p>
          <a:p>
            <a:pPr marL="228600" lvl="0" indent="-228600" algn="l" rtl="0">
              <a:lnSpc>
                <a:spcPct val="90000"/>
              </a:lnSpc>
              <a:spcBef>
                <a:spcPts val="0"/>
              </a:spcBef>
              <a:spcAft>
                <a:spcPts val="0"/>
              </a:spcAft>
              <a:buClr>
                <a:schemeClr val="dk1"/>
              </a:buClr>
              <a:buSzPts val="2000"/>
              <a:buChar char="•"/>
            </a:pPr>
            <a:r>
              <a:rPr lang="en-US" sz="3200" dirty="0"/>
              <a:t>Introduce additional clarifications on opt-out requirements and explicitly prohibit dark patterns</a:t>
            </a:r>
            <a:endParaRPr sz="4000" dirty="0"/>
          </a:p>
          <a:p>
            <a:pPr marL="228600" lvl="0" indent="-228600" algn="l" rtl="0">
              <a:lnSpc>
                <a:spcPct val="90000"/>
              </a:lnSpc>
              <a:spcBef>
                <a:spcPts val="1000"/>
              </a:spcBef>
              <a:spcAft>
                <a:spcPts val="0"/>
              </a:spcAft>
              <a:buClr>
                <a:schemeClr val="dk1"/>
              </a:buClr>
              <a:buSzPts val="2000"/>
              <a:buChar char="•"/>
            </a:pPr>
            <a:r>
              <a:rPr lang="en-US" sz="3200" dirty="0"/>
              <a:t>The first US law to explicitly ban dark patterns</a:t>
            </a:r>
            <a:endParaRPr sz="4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9" name="Google Shape;129;p4"/>
          <p:cNvSpPr txBox="1">
            <a:spLocks noGrp="1"/>
          </p:cNvSpPr>
          <p:nvPr>
            <p:ph type="title"/>
          </p:nvPr>
        </p:nvSpPr>
        <p:spPr>
          <a:xfrm>
            <a:off x="1136397" y="502021"/>
            <a:ext cx="9688296" cy="1642969"/>
          </a:xfrm>
          <a:prstGeom prst="rect">
            <a:avLst/>
          </a:prstGeom>
          <a:solidFill>
            <a:srgbClr val="FFFFFF"/>
          </a:solidFill>
          <a:ln>
            <a:noFill/>
          </a:ln>
        </p:spPr>
        <p:txBody>
          <a:bodyPr spcFirstLastPara="1" wrap="square" lIns="91425" tIns="45700" rIns="91425" bIns="45700" anchor="b" anchorCtr="0">
            <a:normAutofit/>
          </a:bodyPr>
          <a:lstStyle/>
          <a:p>
            <a:r>
              <a:rPr dirty="0"/>
              <a:t>C</a:t>
            </a:r>
            <a:r>
              <a:rPr lang="en-US" dirty="0"/>
              <a:t>CPA</a:t>
            </a:r>
            <a:r>
              <a:rPr dirty="0"/>
              <a:t> Opt-Out Requirements</a:t>
            </a:r>
          </a:p>
        </p:txBody>
      </p:sp>
      <p:sp>
        <p:nvSpPr>
          <p:cNvPr id="130" name="Google Shape;130;p4"/>
          <p:cNvSpPr txBox="1">
            <a:spLocks noGrp="1"/>
          </p:cNvSpPr>
          <p:nvPr>
            <p:ph type="body" idx="1"/>
          </p:nvPr>
        </p:nvSpPr>
        <p:spPr>
          <a:xfrm>
            <a:off x="1136397" y="2418409"/>
            <a:ext cx="9688296" cy="345435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2000"/>
              <a:t>“at minimum, allow consumers to submit requests to opt-out of sale/sharing through an opt-out preference signal and at least one of the following methods: an interactive form accessible via the </a:t>
            </a:r>
            <a:r>
              <a:rPr lang="en-US" sz="2000">
                <a:highlight>
                  <a:srgbClr val="00FF00"/>
                </a:highlight>
              </a:rPr>
              <a:t>’Do Not Sell or Share My Personal Information’ link</a:t>
            </a:r>
            <a:r>
              <a:rPr lang="en-US" sz="2000"/>
              <a:t>, the </a:t>
            </a:r>
            <a:r>
              <a:rPr lang="en-US" sz="2000">
                <a:highlight>
                  <a:srgbClr val="00FF00"/>
                </a:highlight>
              </a:rPr>
              <a:t>Alternative Opt-out link</a:t>
            </a:r>
            <a:r>
              <a:rPr lang="en-US" sz="2000"/>
              <a:t>, or the business’s privacy policy if the business processes an opt-out preference signal in a frictionless manner”</a:t>
            </a:r>
            <a:endParaRPr/>
          </a:p>
        </p:txBody>
      </p:sp>
      <p:sp>
        <p:nvSpPr>
          <p:cNvPr id="131" name="Google Shape;131;p4"/>
          <p:cNvSpPr/>
          <p:nvPr/>
        </p:nvSpPr>
        <p:spPr>
          <a:xfrm rot="10800000" flipH="1">
            <a:off x="0" y="6400799"/>
            <a:ext cx="12192000" cy="45677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2" name="Google Shape;132;p4"/>
          <p:cNvSpPr/>
          <p:nvPr/>
        </p:nvSpPr>
        <p:spPr>
          <a:xfrm flipH="1">
            <a:off x="4038600" y="6400799"/>
            <a:ext cx="8153398" cy="4567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9" name="Google Shape;139;p5"/>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0" name="Google Shape;140;p5"/>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1" name="Google Shape;141;p5"/>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2" name="Google Shape;142;p5"/>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3" name="Google Shape;143;p5"/>
          <p:cNvSpPr txBox="1">
            <a:spLocks noGrp="1"/>
          </p:cNvSpPr>
          <p:nvPr>
            <p:ph type="title"/>
          </p:nvPr>
        </p:nvSpPr>
        <p:spPr>
          <a:xfrm>
            <a:off x="972206" y="795370"/>
            <a:ext cx="9895951" cy="1033669"/>
          </a:xfrm>
          <a:prstGeom prst="rect">
            <a:avLst/>
          </a:prstGeom>
          <a:solidFill>
            <a:srgbClr val="FFFFFF"/>
          </a:solidFill>
          <a:ln>
            <a:noFill/>
          </a:ln>
        </p:spPr>
        <p:txBody>
          <a:bodyPr spcFirstLastPara="1" wrap="square" lIns="91425" tIns="45700" rIns="91425" bIns="45700" anchor="ctr" anchorCtr="0">
            <a:normAutofit/>
          </a:bodyPr>
          <a:lstStyle/>
          <a:p>
            <a:r>
              <a:rPr dirty="0"/>
              <a:t>Research Question</a:t>
            </a:r>
            <a:r>
              <a:rPr lang="en-US" dirty="0"/>
              <a:t>s</a:t>
            </a:r>
            <a:endParaRPr dirty="0"/>
          </a:p>
        </p:txBody>
      </p:sp>
      <p:grpSp>
        <p:nvGrpSpPr>
          <p:cNvPr id="144" name="Google Shape;144;p5"/>
          <p:cNvGrpSpPr/>
          <p:nvPr/>
        </p:nvGrpSpPr>
        <p:grpSpPr>
          <a:xfrm>
            <a:off x="1371599" y="2652010"/>
            <a:ext cx="9724031" cy="3015730"/>
            <a:chOff x="0" y="333813"/>
            <a:chExt cx="9724031" cy="3015730"/>
          </a:xfrm>
        </p:grpSpPr>
        <p:sp>
          <p:nvSpPr>
            <p:cNvPr id="145" name="Google Shape;145;p5"/>
            <p:cNvSpPr/>
            <p:nvPr/>
          </p:nvSpPr>
          <p:spPr>
            <a:xfrm>
              <a:off x="0" y="333813"/>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txBox="1"/>
            <p:nvPr/>
          </p:nvSpPr>
          <p:spPr>
            <a:xfrm>
              <a:off x="34906" y="368719"/>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1. Can consumers successfully exercise their opt-out rights?</a:t>
              </a:r>
              <a:endParaRPr/>
            </a:p>
          </p:txBody>
        </p:sp>
        <p:sp>
          <p:nvSpPr>
            <p:cNvPr id="147" name="Google Shape;147;p5"/>
            <p:cNvSpPr/>
            <p:nvPr/>
          </p:nvSpPr>
          <p:spPr>
            <a:xfrm>
              <a:off x="0" y="1100706"/>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txBox="1"/>
            <p:nvPr/>
          </p:nvSpPr>
          <p:spPr>
            <a:xfrm>
              <a:off x="34906" y="1135612"/>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2. What does it take for a consumer to submit an opt-out request?</a:t>
              </a:r>
              <a:endParaRPr/>
            </a:p>
          </p:txBody>
        </p:sp>
        <p:sp>
          <p:nvSpPr>
            <p:cNvPr id="149" name="Google Shape;149;p5"/>
            <p:cNvSpPr/>
            <p:nvPr/>
          </p:nvSpPr>
          <p:spPr>
            <a:xfrm>
              <a:off x="0" y="1867599"/>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txBox="1"/>
            <p:nvPr/>
          </p:nvSpPr>
          <p:spPr>
            <a:xfrm>
              <a:off x="34906" y="1902505"/>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3. What types of dark patterns are used in the opt-out process? Are these dark patterns violating  CCPA requirements or are they exploiting the loopholes that have not been addressed by the CCPA?</a:t>
              </a:r>
              <a:endParaRPr/>
            </a:p>
          </p:txBody>
        </p:sp>
        <p:sp>
          <p:nvSpPr>
            <p:cNvPr id="151" name="Google Shape;151;p5"/>
            <p:cNvSpPr/>
            <p:nvPr/>
          </p:nvSpPr>
          <p:spPr>
            <a:xfrm>
              <a:off x="0" y="2634491"/>
              <a:ext cx="9724031" cy="715052"/>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txBox="1"/>
            <p:nvPr/>
          </p:nvSpPr>
          <p:spPr>
            <a:xfrm>
              <a:off x="34906" y="2669397"/>
              <a:ext cx="9654219" cy="645240"/>
            </a:xfrm>
            <a:prstGeom prst="rect">
              <a:avLst/>
            </a:prstGeom>
            <a:noFill/>
            <a:ln>
              <a:noFill/>
            </a:ln>
          </p:spPr>
          <p:txBody>
            <a:bodyPr spcFirstLastPara="1" wrap="square" lIns="68575" tIns="68575" rIns="68575" bIns="68575"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4. What are the characteristics of the websites that employ dark patterns?</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8" name="Google Shape;158;p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Outline</a:t>
            </a:r>
          </a:p>
        </p:txBody>
      </p:sp>
      <p:grpSp>
        <p:nvGrpSpPr>
          <p:cNvPr id="159" name="Google Shape;159;p6"/>
          <p:cNvGrpSpPr/>
          <p:nvPr/>
        </p:nvGrpSpPr>
        <p:grpSpPr>
          <a:xfrm>
            <a:off x="838200" y="1865312"/>
            <a:ext cx="10515600" cy="4271963"/>
            <a:chOff x="0" y="39687"/>
            <a:chExt cx="10515600" cy="4271963"/>
          </a:xfrm>
        </p:grpSpPr>
        <p:sp>
          <p:nvSpPr>
            <p:cNvPr id="160" name="Google Shape;160;p6"/>
            <p:cNvSpPr/>
            <p:nvPr/>
          </p:nvSpPr>
          <p:spPr>
            <a:xfrm>
              <a:off x="0" y="39687"/>
              <a:ext cx="3286125" cy="1971675"/>
            </a:xfrm>
            <a:prstGeom prst="rect">
              <a:avLst/>
            </a:prstGeom>
            <a:gradFill>
              <a:gsLst>
                <a:gs pos="0">
                  <a:srgbClr val="6EA5DA"/>
                </a:gs>
                <a:gs pos="50000">
                  <a:srgbClr val="529BDA"/>
                </a:gs>
                <a:gs pos="100000">
                  <a:srgbClr val="4188C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6"/>
            <p:cNvSpPr txBox="1"/>
            <p:nvPr/>
          </p:nvSpPr>
          <p:spPr>
            <a:xfrm>
              <a:off x="0"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Dataset selection</a:t>
              </a:r>
              <a:endParaRPr/>
            </a:p>
          </p:txBody>
        </p:sp>
        <p:sp>
          <p:nvSpPr>
            <p:cNvPr id="162" name="Google Shape;162;p6"/>
            <p:cNvSpPr/>
            <p:nvPr/>
          </p:nvSpPr>
          <p:spPr>
            <a:xfrm>
              <a:off x="3614737" y="39687"/>
              <a:ext cx="3286125" cy="1971675"/>
            </a:xfrm>
            <a:prstGeom prst="rect">
              <a:avLst/>
            </a:prstGeom>
            <a:gradFill>
              <a:gsLst>
                <a:gs pos="0">
                  <a:srgbClr val="69D0D1"/>
                </a:gs>
                <a:gs pos="50000">
                  <a:srgbClr val="4AD0D2"/>
                </a:gs>
                <a:gs pos="100000">
                  <a:srgbClr val="3ABFC0"/>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txBox="1"/>
            <p:nvPr/>
          </p:nvSpPr>
          <p:spPr>
            <a:xfrm>
              <a:off x="3614737" y="39687"/>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dirty="0">
                  <a:solidFill>
                    <a:schemeClr val="lt1"/>
                  </a:solidFill>
                  <a:latin typeface="Calibri"/>
                  <a:ea typeface="Calibri"/>
                  <a:cs typeface="Calibri"/>
                  <a:sym typeface="Calibri"/>
                </a:rPr>
                <a:t>Method</a:t>
              </a:r>
              <a:endParaRPr dirty="0"/>
            </a:p>
          </p:txBody>
        </p:sp>
        <p:sp>
          <p:nvSpPr>
            <p:cNvPr id="164" name="Google Shape;164;p6"/>
            <p:cNvSpPr/>
            <p:nvPr/>
          </p:nvSpPr>
          <p:spPr>
            <a:xfrm>
              <a:off x="7229475" y="39687"/>
              <a:ext cx="3286125" cy="1971675"/>
            </a:xfrm>
            <a:prstGeom prst="rect">
              <a:avLst/>
            </a:prstGeom>
            <a:gradFill>
              <a:gsLst>
                <a:gs pos="0">
                  <a:srgbClr val="65C998"/>
                </a:gs>
                <a:gs pos="50000">
                  <a:srgbClr val="46C78C"/>
                </a:gs>
                <a:gs pos="100000">
                  <a:srgbClr val="35B87B"/>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txBox="1"/>
            <p:nvPr/>
          </p:nvSpPr>
          <p:spPr>
            <a:xfrm>
              <a:off x="7229475" y="39687"/>
              <a:ext cx="3286125" cy="1971675"/>
            </a:xfrm>
            <a:prstGeom prst="rect">
              <a:avLst/>
            </a:prstGeom>
            <a:noFill/>
            <a:ln>
              <a:noFill/>
            </a:ln>
          </p:spPr>
          <p:txBody>
            <a:bodyPr spcFirstLastPara="1" wrap="square" lIns="148575" tIns="148575" rIns="148575" bIns="148575" anchor="t" anchorCtr="0">
              <a:noAutofit/>
            </a:bodyPr>
            <a:lstStyle/>
            <a:p>
              <a:pPr marL="0" marR="0" lvl="0" indent="0" algn="l"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Findings</a:t>
              </a:r>
              <a:endParaRPr/>
            </a:p>
            <a:p>
              <a:pPr marL="285750" marR="0" lvl="1" indent="-285750" algn="l" rtl="0">
                <a:lnSpc>
                  <a:spcPct val="90000"/>
                </a:lnSpc>
                <a:spcBef>
                  <a:spcPts val="1365"/>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Opt-out process</a:t>
              </a:r>
              <a:endParaRPr/>
            </a:p>
            <a:p>
              <a:pPr marL="285750" marR="0" lvl="1" indent="-285750" algn="l" rtl="0">
                <a:lnSpc>
                  <a:spcPct val="90000"/>
                </a:lnSpc>
                <a:spcBef>
                  <a:spcPts val="450"/>
                </a:spcBef>
                <a:spcAft>
                  <a:spcPts val="0"/>
                </a:spcAft>
                <a:buClr>
                  <a:schemeClr val="lt1"/>
                </a:buClr>
                <a:buSzPts val="3000"/>
                <a:buFont typeface="Calibri"/>
                <a:buChar char="•"/>
              </a:pPr>
              <a:r>
                <a:rPr lang="en-US" sz="3000" b="0" i="0" u="none" strike="noStrike" cap="none">
                  <a:solidFill>
                    <a:schemeClr val="lt1"/>
                  </a:solidFill>
                  <a:latin typeface="Calibri"/>
                  <a:ea typeface="Calibri"/>
                  <a:cs typeface="Calibri"/>
                  <a:sym typeface="Calibri"/>
                </a:rPr>
                <a:t>Dark patterns</a:t>
              </a:r>
              <a:endParaRPr/>
            </a:p>
          </p:txBody>
        </p:sp>
        <p:sp>
          <p:nvSpPr>
            <p:cNvPr id="166" name="Google Shape;166;p6"/>
            <p:cNvSpPr/>
            <p:nvPr/>
          </p:nvSpPr>
          <p:spPr>
            <a:xfrm>
              <a:off x="1807368" y="2339975"/>
              <a:ext cx="3286125" cy="1971675"/>
            </a:xfrm>
            <a:prstGeom prst="rect">
              <a:avLst/>
            </a:prstGeom>
            <a:gradFill>
              <a:gsLst>
                <a:gs pos="0">
                  <a:srgbClr val="60C165"/>
                </a:gs>
                <a:gs pos="50000">
                  <a:srgbClr val="3FBF47"/>
                </a:gs>
                <a:gs pos="100000">
                  <a:srgbClr val="32AE3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txBox="1"/>
            <p:nvPr/>
          </p:nvSpPr>
          <p:spPr>
            <a:xfrm>
              <a:off x="1807368"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Discussion</a:t>
              </a:r>
              <a:endParaRPr/>
            </a:p>
          </p:txBody>
        </p:sp>
        <p:sp>
          <p:nvSpPr>
            <p:cNvPr id="168" name="Google Shape;168;p6"/>
            <p:cNvSpPr/>
            <p:nvPr/>
          </p:nvSpPr>
          <p:spPr>
            <a:xfrm>
              <a:off x="5422106" y="2339975"/>
              <a:ext cx="3286125" cy="1971675"/>
            </a:xfrm>
            <a:prstGeom prst="rect">
              <a:avLst/>
            </a:prstGeom>
            <a:gradFill>
              <a:gsLst>
                <a:gs pos="0">
                  <a:srgbClr val="7EB55F"/>
                </a:gs>
                <a:gs pos="50000">
                  <a:srgbClr val="6EB03F"/>
                </a:gs>
                <a:gs pos="100000">
                  <a:srgbClr val="5F9F3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txBox="1"/>
            <p:nvPr/>
          </p:nvSpPr>
          <p:spPr>
            <a:xfrm>
              <a:off x="5422106" y="2339975"/>
              <a:ext cx="3286125" cy="1971675"/>
            </a:xfrm>
            <a:prstGeom prst="rect">
              <a:avLst/>
            </a:prstGeom>
            <a:noFill/>
            <a:ln>
              <a:noFill/>
            </a:ln>
          </p:spPr>
          <p:txBody>
            <a:bodyPr spcFirstLastPara="1" wrap="square" lIns="148575" tIns="148575" rIns="148575" bIns="148575" anchor="ctr" anchorCtr="0">
              <a:noAutofit/>
            </a:bodyPr>
            <a:lstStyle/>
            <a:p>
              <a:pPr marL="0" marR="0" lvl="0" indent="0" algn="ctr" rtl="0">
                <a:lnSpc>
                  <a:spcPct val="90000"/>
                </a:lnSpc>
                <a:spcBef>
                  <a:spcPts val="0"/>
                </a:spcBef>
                <a:spcAft>
                  <a:spcPts val="0"/>
                </a:spcAft>
                <a:buClr>
                  <a:schemeClr val="lt1"/>
                </a:buClr>
                <a:buSzPts val="3900"/>
                <a:buFont typeface="Calibri"/>
                <a:buNone/>
              </a:pPr>
              <a:r>
                <a:rPr lang="en-US" sz="3900" b="1" i="0" u="none" strike="noStrike" cap="none">
                  <a:solidFill>
                    <a:schemeClr val="lt1"/>
                  </a:solidFill>
                  <a:latin typeface="Calibri"/>
                  <a:ea typeface="Calibri"/>
                  <a:cs typeface="Calibri"/>
                  <a:sym typeface="Calibri"/>
                </a:rPr>
                <a:t>Summary</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9" name="Google Shape;189;p8"/>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0" name="Google Shape;190;p8"/>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p8"/>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2" name="Google Shape;192;p8"/>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Dataset Selection</a:t>
            </a:r>
          </a:p>
        </p:txBody>
      </p:sp>
      <p:sp>
        <p:nvSpPr>
          <p:cNvPr id="193" name="Google Shape;193;p8"/>
          <p:cNvSpPr/>
          <p:nvPr/>
        </p:nvSpPr>
        <p:spPr>
          <a:xfrm>
            <a:off x="2106561" y="1909533"/>
            <a:ext cx="430898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Stratified sampling to sample websites</a:t>
            </a:r>
            <a:endParaRPr dirty="0"/>
          </a:p>
          <a:p>
            <a:pPr marL="0" marR="0" lvl="0" indent="0" algn="ctr" rtl="0">
              <a:spcBef>
                <a:spcPts val="0"/>
              </a:spcBef>
              <a:spcAft>
                <a:spcPts val="0"/>
              </a:spcAft>
              <a:buNone/>
            </a:pPr>
            <a:r>
              <a:rPr lang="en-US" sz="2000" b="0" i="0" u="none" strike="noStrike" cap="none" dirty="0">
                <a:solidFill>
                  <a:schemeClr val="dk1"/>
                </a:solidFill>
                <a:latin typeface="Calibri"/>
                <a:ea typeface="Calibri"/>
                <a:cs typeface="Calibri"/>
                <a:sym typeface="Calibri"/>
              </a:rPr>
              <a:t>(1,000 websites) </a:t>
            </a:r>
            <a:endParaRPr dirty="0"/>
          </a:p>
        </p:txBody>
      </p:sp>
      <p:sp>
        <p:nvSpPr>
          <p:cNvPr id="194" name="Google Shape;194;p8"/>
          <p:cNvSpPr/>
          <p:nvPr/>
        </p:nvSpPr>
        <p:spPr>
          <a:xfrm>
            <a:off x="3780503" y="3326172"/>
            <a:ext cx="3952567"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Identify websites with opt-out link</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(542 websites)</a:t>
            </a:r>
            <a:endParaRPr/>
          </a:p>
        </p:txBody>
      </p:sp>
      <p:sp>
        <p:nvSpPr>
          <p:cNvPr id="195" name="Google Shape;195;p8"/>
          <p:cNvSpPr/>
          <p:nvPr/>
        </p:nvSpPr>
        <p:spPr>
          <a:xfrm>
            <a:off x="5383162" y="4823133"/>
            <a:ext cx="4129548" cy="873330"/>
          </a:xfrm>
          <a:prstGeom prst="roundRect">
            <a:avLst>
              <a:gd name="adj" fmla="val 16667"/>
            </a:avLst>
          </a:prstGeom>
          <a:solidFill>
            <a:srgbClr val="FFFFFF"/>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Select those likely subject to CCPA</a:t>
            </a:r>
            <a:endParaRPr/>
          </a:p>
          <a:p>
            <a:pPr marL="0" marR="0" lvl="0" indent="0" algn="ctr" rtl="0">
              <a:spcBef>
                <a:spcPts val="0"/>
              </a:spcBef>
              <a:spcAft>
                <a:spcPts val="0"/>
              </a:spcAft>
              <a:buNone/>
            </a:pPr>
            <a:r>
              <a:rPr lang="en-US" sz="1800" b="0" i="0" u="none" strike="noStrike" cap="none">
                <a:solidFill>
                  <a:schemeClr val="dk1"/>
                </a:solidFill>
                <a:latin typeface="Calibri"/>
                <a:ea typeface="Calibri"/>
                <a:cs typeface="Calibri"/>
                <a:sym typeface="Calibri"/>
              </a:rPr>
              <a:t>(330 websites)</a:t>
            </a:r>
            <a:endParaRPr/>
          </a:p>
        </p:txBody>
      </p:sp>
      <p:sp>
        <p:nvSpPr>
          <p:cNvPr id="196" name="Google Shape;196;p8"/>
          <p:cNvSpPr/>
          <p:nvPr/>
        </p:nvSpPr>
        <p:spPr>
          <a:xfrm>
            <a:off x="5102942" y="2805397"/>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7" name="Google Shape;197;p8"/>
          <p:cNvSpPr/>
          <p:nvPr/>
        </p:nvSpPr>
        <p:spPr>
          <a:xfrm>
            <a:off x="6442587" y="4239663"/>
            <a:ext cx="280220" cy="543309"/>
          </a:xfrm>
          <a:prstGeom prst="down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8" name="Google Shape;218;p10"/>
          <p:cNvSpPr/>
          <p:nvPr/>
        </p:nvSpPr>
        <p:spPr>
          <a:xfrm flipH="1">
            <a:off x="2" y="0"/>
            <a:ext cx="12191998" cy="217003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9" name="Google Shape;219;p10"/>
          <p:cNvSpPr/>
          <p:nvPr/>
        </p:nvSpPr>
        <p:spPr>
          <a:xfrm flipH="1">
            <a:off x="8082819" y="0"/>
            <a:ext cx="4097211" cy="217066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10"/>
          <p:cNvSpPr/>
          <p:nvPr/>
        </p:nvSpPr>
        <p:spPr>
          <a:xfrm rot="-5400000" flipH="1">
            <a:off x="5010646" y="-5010043"/>
            <a:ext cx="2170709"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1" name="Google Shape;221;p10"/>
          <p:cNvSpPr txBox="1">
            <a:spLocks noGrp="1"/>
          </p:cNvSpPr>
          <p:nvPr>
            <p:ph type="title"/>
          </p:nvPr>
        </p:nvSpPr>
        <p:spPr>
          <a:xfrm>
            <a:off x="1383564" y="348865"/>
            <a:ext cx="9718111" cy="1576446"/>
          </a:xfrm>
          <a:prstGeom prst="rect">
            <a:avLst/>
          </a:prstGeom>
          <a:solidFill>
            <a:srgbClr val="FFFFFF"/>
          </a:solidFill>
          <a:ln>
            <a:noFill/>
          </a:ln>
        </p:spPr>
        <p:txBody>
          <a:bodyPr spcFirstLastPara="1" wrap="square" lIns="91425" tIns="45700" rIns="91425" bIns="45700" anchor="ctr" anchorCtr="0">
            <a:normAutofit/>
          </a:bodyPr>
          <a:lstStyle/>
          <a:p>
            <a:r>
              <a:rPr dirty="0"/>
              <a:t>Method</a:t>
            </a:r>
          </a:p>
        </p:txBody>
      </p:sp>
      <p:grpSp>
        <p:nvGrpSpPr>
          <p:cNvPr id="222" name="Google Shape;222;p10"/>
          <p:cNvGrpSpPr/>
          <p:nvPr/>
        </p:nvGrpSpPr>
        <p:grpSpPr>
          <a:xfrm>
            <a:off x="737501" y="2818181"/>
            <a:ext cx="10740938" cy="3285000"/>
            <a:chOff x="93445" y="202202"/>
            <a:chExt cx="10740938" cy="3285000"/>
          </a:xfrm>
        </p:grpSpPr>
        <p:sp>
          <p:nvSpPr>
            <p:cNvPr id="223" name="Google Shape;223;p10"/>
            <p:cNvSpPr/>
            <p:nvPr/>
          </p:nvSpPr>
          <p:spPr>
            <a:xfrm>
              <a:off x="718664" y="202202"/>
              <a:ext cx="1955812" cy="195581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0"/>
            <p:cNvSpPr/>
            <p:nvPr/>
          </p:nvSpPr>
          <p:spPr>
            <a:xfrm>
              <a:off x="1135476" y="619014"/>
              <a:ext cx="1122187" cy="1122187"/>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0"/>
            <p:cNvSpPr/>
            <p:nvPr/>
          </p:nvSpPr>
          <p:spPr>
            <a:xfrm>
              <a:off x="93445"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0"/>
            <p:cNvSpPr txBox="1"/>
            <p:nvPr/>
          </p:nvSpPr>
          <p:spPr>
            <a:xfrm>
              <a:off x="93445"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OPT-OUT METRICS &amp; DARK PATTERNS TAXONOMY DEVELOPMENT</a:t>
              </a:r>
              <a:endParaRPr/>
            </a:p>
          </p:txBody>
        </p:sp>
        <p:sp>
          <p:nvSpPr>
            <p:cNvPr id="227" name="Google Shape;227;p10"/>
            <p:cNvSpPr/>
            <p:nvPr/>
          </p:nvSpPr>
          <p:spPr>
            <a:xfrm>
              <a:off x="4486008" y="202202"/>
              <a:ext cx="1955812" cy="1955812"/>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0"/>
            <p:cNvSpPr/>
            <p:nvPr/>
          </p:nvSpPr>
          <p:spPr>
            <a:xfrm>
              <a:off x="4902820" y="619014"/>
              <a:ext cx="1122187" cy="1122187"/>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0"/>
            <p:cNvSpPr/>
            <p:nvPr/>
          </p:nvSpPr>
          <p:spPr>
            <a:xfrm>
              <a:off x="3860789"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0"/>
            <p:cNvSpPr txBox="1"/>
            <p:nvPr/>
          </p:nvSpPr>
          <p:spPr>
            <a:xfrm>
              <a:off x="3860789"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DATA COLLECTION &amp; LABELLING</a:t>
              </a:r>
              <a:endParaRPr/>
            </a:p>
          </p:txBody>
        </p:sp>
        <p:sp>
          <p:nvSpPr>
            <p:cNvPr id="231" name="Google Shape;231;p10"/>
            <p:cNvSpPr/>
            <p:nvPr/>
          </p:nvSpPr>
          <p:spPr>
            <a:xfrm>
              <a:off x="8253352" y="202202"/>
              <a:ext cx="1955812" cy="1955812"/>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0"/>
            <p:cNvSpPr/>
            <p:nvPr/>
          </p:nvSpPr>
          <p:spPr>
            <a:xfrm>
              <a:off x="8670164" y="619014"/>
              <a:ext cx="1122187" cy="1122187"/>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0"/>
            <p:cNvSpPr/>
            <p:nvPr/>
          </p:nvSpPr>
          <p:spPr>
            <a:xfrm>
              <a:off x="7628133" y="2767202"/>
              <a:ext cx="320625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0"/>
            <p:cNvSpPr txBox="1"/>
            <p:nvPr/>
          </p:nvSpPr>
          <p:spPr>
            <a:xfrm>
              <a:off x="7628133" y="2767202"/>
              <a:ext cx="320625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FOLLOW-UP PROCESS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rmAutofit/>
          </a:bodyPr>
          <a:lstStyle/>
          <a:p>
            <a:r>
              <a:rPr lang="en-US" sz="4000" dirty="0">
                <a:solidFill>
                  <a:schemeClr val="bg1"/>
                </a:solidFill>
              </a:rPr>
              <a:t>The California Consumer Privacy Act</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4</a:t>
            </a:fld>
            <a:endParaRPr lang="en-US"/>
          </a:p>
        </p:txBody>
      </p:sp>
      <p:sp>
        <p:nvSpPr>
          <p:cNvPr id="4" name="TextBox 3">
            <a:extLst>
              <a:ext uri="{FF2B5EF4-FFF2-40B4-BE49-F238E27FC236}">
                <a16:creationId xmlns:a16="http://schemas.microsoft.com/office/drawing/2014/main" id="{44B51C9B-FD79-B4B5-9312-C6BA3C50176F}"/>
              </a:ext>
            </a:extLst>
          </p:cNvPr>
          <p:cNvSpPr txBox="1"/>
          <p:nvPr/>
        </p:nvSpPr>
        <p:spPr>
          <a:xfrm>
            <a:off x="937103" y="2486026"/>
            <a:ext cx="10416697" cy="244682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300" cap="none" spc="0" dirty="0">
                <a:solidFill>
                  <a:schemeClr val="tx1"/>
                </a:solidFill>
              </a:rPr>
              <a:t>Went into effect in January 2020</a:t>
            </a:r>
          </a:p>
          <a:p>
            <a:pPr marL="285750" indent="-285750">
              <a:spcAft>
                <a:spcPts val="600"/>
              </a:spcAft>
              <a:buFont typeface="Arial" panose="020B0604020202020204" pitchFamily="34" charset="0"/>
              <a:buChar char="•"/>
            </a:pPr>
            <a:r>
              <a:rPr lang="en-US" sz="2300" cap="none" spc="0" dirty="0">
                <a:solidFill>
                  <a:schemeClr val="tx1"/>
                </a:solidFill>
              </a:rPr>
              <a:t>Consists of 6 important privacy rights, including the </a:t>
            </a:r>
            <a:r>
              <a:rPr lang="en-US" sz="2300" cap="none" spc="0" dirty="0">
                <a:solidFill>
                  <a:srgbClr val="FF0000"/>
                </a:solidFill>
              </a:rPr>
              <a:t>right to opt-out of sale </a:t>
            </a:r>
            <a:r>
              <a:rPr lang="en-US" sz="2300" cap="none" spc="0" dirty="0">
                <a:solidFill>
                  <a:schemeClr val="tx1"/>
                </a:solidFill>
              </a:rPr>
              <a:t>of personal information</a:t>
            </a:r>
          </a:p>
          <a:p>
            <a:pPr marL="285750" indent="-285750">
              <a:spcAft>
                <a:spcPts val="600"/>
              </a:spcAft>
              <a:buFont typeface="Arial" panose="020B0604020202020204" pitchFamily="34" charset="0"/>
              <a:buChar char="•"/>
            </a:pPr>
            <a:r>
              <a:rPr lang="en-US" sz="2300" dirty="0"/>
              <a:t>Strengthened by </a:t>
            </a:r>
            <a:r>
              <a:rPr lang="en-US" sz="2300" dirty="0">
                <a:solidFill>
                  <a:srgbClr val="FF0000"/>
                </a:solidFill>
              </a:rPr>
              <a:t>the California Privacy Rights Act (CPRA) </a:t>
            </a:r>
            <a:r>
              <a:rPr lang="en-US" sz="2300" dirty="0"/>
              <a:t>which went into effect in January 2023</a:t>
            </a:r>
            <a:endParaRPr lang="en-US" sz="2300" cap="none" spc="0" dirty="0">
              <a:solidFill>
                <a:srgbClr val="FF0000"/>
              </a:solidFill>
            </a:endParaRPr>
          </a:p>
          <a:p>
            <a:endParaRPr lang="en-US" sz="2300" dirty="0"/>
          </a:p>
        </p:txBody>
      </p:sp>
    </p:spTree>
    <p:extLst>
      <p:ext uri="{BB962C8B-B14F-4D97-AF65-F5344CB8AC3E}">
        <p14:creationId xmlns:p14="http://schemas.microsoft.com/office/powerpoint/2010/main" val="2000528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1" name="Google Shape;241;p11"/>
          <p:cNvSpPr/>
          <p:nvPr/>
        </p:nvSpPr>
        <p:spPr>
          <a:xfrm rot="5400000" flipH="1">
            <a:off x="-638515" y="639280"/>
            <a:ext cx="6858000" cy="557944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11"/>
          <p:cNvSpPr/>
          <p:nvPr/>
        </p:nvSpPr>
        <p:spPr>
          <a:xfrm rot="5400000" flipH="1">
            <a:off x="-393206" y="395206"/>
            <a:ext cx="634620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3" name="Google Shape;243;p11"/>
          <p:cNvSpPr/>
          <p:nvPr/>
        </p:nvSpPr>
        <p:spPr>
          <a:xfrm rot="5400000" flipH="1">
            <a:off x="1528907" y="2818967"/>
            <a:ext cx="2501979" cy="557608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11"/>
          <p:cNvSpPr/>
          <p:nvPr/>
        </p:nvSpPr>
        <p:spPr>
          <a:xfrm rot="5400000" flipH="1">
            <a:off x="-425002" y="852793"/>
            <a:ext cx="6858001" cy="5152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5" name="Google Shape;245;p11"/>
          <p:cNvSpPr/>
          <p:nvPr/>
        </p:nvSpPr>
        <p:spPr>
          <a:xfrm rot="6097846">
            <a:off x="818753" y="1128497"/>
            <a:ext cx="4318303" cy="4318303"/>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11"/>
          <p:cNvSpPr txBox="1">
            <a:spLocks noGrp="1"/>
          </p:cNvSpPr>
          <p:nvPr>
            <p:ph type="title"/>
          </p:nvPr>
        </p:nvSpPr>
        <p:spPr>
          <a:xfrm>
            <a:off x="826396" y="586855"/>
            <a:ext cx="4230100" cy="3387497"/>
          </a:xfrm>
          <a:prstGeom prst="rect">
            <a:avLst/>
          </a:prstGeom>
          <a:solidFill>
            <a:srgbClr val="FFFFFF"/>
          </a:solidFill>
          <a:ln>
            <a:noFill/>
          </a:ln>
        </p:spPr>
        <p:txBody>
          <a:bodyPr spcFirstLastPara="1" wrap="square" lIns="91425" tIns="45700" rIns="91425" bIns="45700" anchor="b" anchorCtr="0">
            <a:normAutofit/>
          </a:bodyPr>
          <a:lstStyle/>
          <a:p>
            <a:r>
              <a:t>Opt-Out Metrics</a:t>
            </a:r>
          </a:p>
        </p:txBody>
      </p:sp>
      <p:sp>
        <p:nvSpPr>
          <p:cNvPr id="247" name="Google Shape;247;p11"/>
          <p:cNvSpPr txBox="1">
            <a:spLocks noGrp="1"/>
          </p:cNvSpPr>
          <p:nvPr>
            <p:ph type="body" idx="1"/>
          </p:nvPr>
        </p:nvSpPr>
        <p:spPr>
          <a:xfrm>
            <a:off x="6503158" y="649480"/>
            <a:ext cx="48624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600" dirty="0"/>
              <a:t>Number of clicks</a:t>
            </a:r>
            <a:endParaRPr sz="4400" dirty="0"/>
          </a:p>
          <a:p>
            <a:pPr marL="228600" lvl="0" indent="-228600" algn="l" rtl="0">
              <a:lnSpc>
                <a:spcPct val="90000"/>
              </a:lnSpc>
              <a:spcBef>
                <a:spcPts val="1000"/>
              </a:spcBef>
              <a:spcAft>
                <a:spcPts val="0"/>
              </a:spcAft>
              <a:buClr>
                <a:schemeClr val="dk1"/>
              </a:buClr>
              <a:buSzPts val="2000"/>
              <a:buChar char="•"/>
            </a:pPr>
            <a:r>
              <a:rPr lang="en-US" sz="3600" dirty="0"/>
              <a:t>Personal information required</a:t>
            </a:r>
            <a:endParaRPr sz="4400" dirty="0"/>
          </a:p>
          <a:p>
            <a:pPr marL="228600" lvl="0" indent="-228600" algn="l" rtl="0">
              <a:lnSpc>
                <a:spcPct val="90000"/>
              </a:lnSpc>
              <a:spcBef>
                <a:spcPts val="1000"/>
              </a:spcBef>
              <a:spcAft>
                <a:spcPts val="0"/>
              </a:spcAft>
              <a:buClr>
                <a:schemeClr val="dk1"/>
              </a:buClr>
              <a:buSzPts val="2000"/>
              <a:buChar char="•"/>
            </a:pPr>
            <a:r>
              <a:rPr lang="en-US" sz="3600" dirty="0"/>
              <a:t>Opt-out control methods</a:t>
            </a:r>
            <a:endParaRPr sz="4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3" name="Google Shape;253;p12"/>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12"/>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5" name="Google Shape;255;p12"/>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6" name="Google Shape;256;p12"/>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Opt-Out Control Methods</a:t>
            </a:r>
          </a:p>
        </p:txBody>
      </p:sp>
      <p:pic>
        <p:nvPicPr>
          <p:cNvPr id="257" name="Google Shape;257;p12" descr="A screenshot of a computer&#10;&#10;Description automatically generated"/>
          <p:cNvPicPr preferRelativeResize="0"/>
          <p:nvPr/>
        </p:nvPicPr>
        <p:blipFill rotWithShape="1">
          <a:blip r:embed="rId3">
            <a:alphaModFix/>
          </a:blip>
          <a:srcRect/>
          <a:stretch/>
        </p:blipFill>
        <p:spPr>
          <a:xfrm>
            <a:off x="347179" y="2408206"/>
            <a:ext cx="3565064" cy="2707704"/>
          </a:xfrm>
          <a:prstGeom prst="rect">
            <a:avLst/>
          </a:prstGeom>
          <a:noFill/>
          <a:ln w="9525" cap="flat" cmpd="sng">
            <a:solidFill>
              <a:schemeClr val="dk1"/>
            </a:solidFill>
            <a:prstDash val="solid"/>
            <a:round/>
            <a:headEnd type="none" w="sm" len="sm"/>
            <a:tailEnd type="none" w="sm" len="sm"/>
          </a:ln>
        </p:spPr>
      </p:pic>
      <p:pic>
        <p:nvPicPr>
          <p:cNvPr id="258" name="Google Shape;258;p12" descr="A screenshot of a form&#10;&#10;Description automatically generated"/>
          <p:cNvPicPr preferRelativeResize="0"/>
          <p:nvPr/>
        </p:nvPicPr>
        <p:blipFill rotWithShape="1">
          <a:blip r:embed="rId4">
            <a:alphaModFix/>
          </a:blip>
          <a:srcRect/>
          <a:stretch/>
        </p:blipFill>
        <p:spPr>
          <a:xfrm>
            <a:off x="4614565" y="1924820"/>
            <a:ext cx="2962870" cy="3164388"/>
          </a:xfrm>
          <a:prstGeom prst="rect">
            <a:avLst/>
          </a:prstGeom>
          <a:noFill/>
          <a:ln w="9525" cap="flat" cmpd="sng">
            <a:solidFill>
              <a:schemeClr val="dk1"/>
            </a:solidFill>
            <a:prstDash val="solid"/>
            <a:round/>
            <a:headEnd type="none" w="sm" len="sm"/>
            <a:tailEnd type="none" w="sm" len="sm"/>
          </a:ln>
        </p:spPr>
      </p:pic>
      <p:pic>
        <p:nvPicPr>
          <p:cNvPr id="259" name="Google Shape;259;p12" descr="A screenshot of a computer screen&#10;&#10;Description automatically generated"/>
          <p:cNvPicPr preferRelativeResize="0"/>
          <p:nvPr/>
        </p:nvPicPr>
        <p:blipFill rotWithShape="1">
          <a:blip r:embed="rId5">
            <a:alphaModFix/>
          </a:blip>
          <a:srcRect/>
          <a:stretch/>
        </p:blipFill>
        <p:spPr>
          <a:xfrm>
            <a:off x="8049998" y="2141393"/>
            <a:ext cx="3621781" cy="2947815"/>
          </a:xfrm>
          <a:prstGeom prst="rect">
            <a:avLst/>
          </a:prstGeom>
          <a:noFill/>
          <a:ln w="9525" cap="flat" cmpd="sng">
            <a:solidFill>
              <a:schemeClr val="dk1"/>
            </a:solidFill>
            <a:prstDash val="solid"/>
            <a:round/>
            <a:headEnd type="none" w="sm" len="sm"/>
            <a:tailEnd type="none" w="sm" len="sm"/>
          </a:ln>
        </p:spPr>
      </p:pic>
      <p:sp>
        <p:nvSpPr>
          <p:cNvPr id="260" name="Google Shape;260;p12"/>
          <p:cNvSpPr txBox="1"/>
          <p:nvPr/>
        </p:nvSpPr>
        <p:spPr>
          <a:xfrm>
            <a:off x="106314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Browser opt-out</a:t>
            </a:r>
            <a:endParaRPr/>
          </a:p>
        </p:txBody>
      </p:sp>
      <p:sp>
        <p:nvSpPr>
          <p:cNvPr id="261" name="Google Shape;261;p12"/>
          <p:cNvSpPr txBox="1"/>
          <p:nvPr/>
        </p:nvSpPr>
        <p:spPr>
          <a:xfrm>
            <a:off x="5359603" y="5252916"/>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Opt-out form</a:t>
            </a:r>
            <a:endParaRPr/>
          </a:p>
        </p:txBody>
      </p:sp>
      <p:sp>
        <p:nvSpPr>
          <p:cNvPr id="262" name="Google Shape;262;p12"/>
          <p:cNvSpPr txBox="1"/>
          <p:nvPr/>
        </p:nvSpPr>
        <p:spPr>
          <a:xfrm>
            <a:off x="8732693" y="5312349"/>
            <a:ext cx="25359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Both control methods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13"/>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3"/>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3"/>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3"/>
          <p:cNvSpPr txBox="1">
            <a:spLocks noGrp="1"/>
          </p:cNvSpPr>
          <p:nvPr>
            <p:ph type="title"/>
          </p:nvPr>
        </p:nvSpPr>
        <p:spPr>
          <a:xfrm>
            <a:off x="466722" y="586855"/>
            <a:ext cx="3916092" cy="3387497"/>
          </a:xfrm>
          <a:prstGeom prst="rect">
            <a:avLst/>
          </a:prstGeom>
          <a:solidFill>
            <a:srgbClr val="FFFFFF"/>
          </a:solidFill>
          <a:ln>
            <a:noFill/>
          </a:ln>
        </p:spPr>
        <p:txBody>
          <a:bodyPr spcFirstLastPara="1" wrap="square" lIns="91425" tIns="45700" rIns="91425" bIns="45700" anchor="b" anchorCtr="0">
            <a:normAutofit/>
          </a:bodyPr>
          <a:lstStyle/>
          <a:p>
            <a:r>
              <a:rPr dirty="0"/>
              <a:t>Dark Patterns Taxonomy Development</a:t>
            </a:r>
          </a:p>
        </p:txBody>
      </p:sp>
      <p:sp>
        <p:nvSpPr>
          <p:cNvPr id="275" name="Google Shape;275;p13"/>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sz="3200"/>
              <a:t>Leverage existing dark pattern taxonomies</a:t>
            </a:r>
            <a:endParaRPr sz="4000"/>
          </a:p>
          <a:p>
            <a:pPr marL="228600" lvl="0" indent="-228600" algn="l" rtl="0">
              <a:lnSpc>
                <a:spcPct val="90000"/>
              </a:lnSpc>
              <a:spcBef>
                <a:spcPts val="1000"/>
              </a:spcBef>
              <a:spcAft>
                <a:spcPts val="0"/>
              </a:spcAft>
              <a:buClr>
                <a:schemeClr val="dk1"/>
              </a:buClr>
              <a:buSzPts val="2000"/>
              <a:buChar char="•"/>
            </a:pPr>
            <a:r>
              <a:rPr lang="en-US" sz="3200"/>
              <a:t>Our observations of possible dark patterns during the pilot study</a:t>
            </a:r>
            <a:endParaRPr sz="4000"/>
          </a:p>
          <a:p>
            <a:pPr marL="228600" lvl="0" indent="-228600" algn="l" rtl="0">
              <a:lnSpc>
                <a:spcPct val="90000"/>
              </a:lnSpc>
              <a:spcBef>
                <a:spcPts val="1000"/>
              </a:spcBef>
              <a:spcAft>
                <a:spcPts val="0"/>
              </a:spcAft>
              <a:buClr>
                <a:schemeClr val="dk1"/>
              </a:buClr>
              <a:buSzPts val="2000"/>
              <a:buChar char="•"/>
            </a:pPr>
            <a:r>
              <a:rPr lang="en-US" sz="3200"/>
              <a:t>(Details about dark patterns found will be explained in the findings)</a:t>
            </a:r>
            <a:endParaRPr sz="4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14"/>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4"/>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4"/>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4"/>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4"/>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Data Collection &amp; Labelling Process</a:t>
            </a:r>
          </a:p>
        </p:txBody>
      </p:sp>
      <p:pic>
        <p:nvPicPr>
          <p:cNvPr id="286" name="Google Shape;286;p14"/>
          <p:cNvPicPr preferRelativeResize="0">
            <a:picLocks noGrp="1"/>
          </p:cNvPicPr>
          <p:nvPr>
            <p:ph type="body" idx="1"/>
          </p:nvPr>
        </p:nvPicPr>
        <p:blipFill rotWithShape="1">
          <a:blip r:embed="rId3">
            <a:alphaModFix/>
          </a:blip>
          <a:srcRect/>
          <a:stretch/>
        </p:blipFill>
        <p:spPr>
          <a:xfrm>
            <a:off x="5406445" y="467208"/>
            <a:ext cx="5417713" cy="592358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15"/>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Calibri"/>
              <a:ea typeface="Calibri"/>
              <a:cs typeface="Calibri"/>
              <a:sym typeface="Calibri"/>
            </a:endParaRPr>
          </a:p>
        </p:txBody>
      </p:sp>
      <p:sp>
        <p:nvSpPr>
          <p:cNvPr id="293" name="Google Shape;293;p15"/>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15"/>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15"/>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15"/>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15"/>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Follow-Up Process</a:t>
            </a:r>
          </a:p>
        </p:txBody>
      </p:sp>
      <p:sp>
        <p:nvSpPr>
          <p:cNvPr id="299" name="Google Shape;299;p15"/>
          <p:cNvSpPr txBox="1">
            <a:spLocks noGrp="1"/>
          </p:cNvSpPr>
          <p:nvPr>
            <p:ph type="body" idx="1"/>
          </p:nvPr>
        </p:nvSpPr>
        <p:spPr>
          <a:xfrm>
            <a:off x="4835711" y="586855"/>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228600" lvl="0" indent="-228600" algn="l" rtl="0">
              <a:lnSpc>
                <a:spcPct val="90000"/>
              </a:lnSpc>
              <a:spcBef>
                <a:spcPts val="0"/>
              </a:spcBef>
              <a:spcAft>
                <a:spcPts val="0"/>
              </a:spcAft>
              <a:buClr>
                <a:schemeClr val="dk1"/>
              </a:buClr>
              <a:buSzPts val="2000"/>
              <a:buChar char="•"/>
            </a:pPr>
            <a:r>
              <a:rPr lang="en-US" dirty="0"/>
              <a:t>Track and follow-up with the opt-out process for two months after the request is submitted</a:t>
            </a:r>
            <a:endParaRPr sz="3600" dirty="0"/>
          </a:p>
          <a:p>
            <a:pPr marL="228600" lvl="0" indent="-228600" algn="l" rtl="0">
              <a:lnSpc>
                <a:spcPct val="90000"/>
              </a:lnSpc>
              <a:spcBef>
                <a:spcPts val="1000"/>
              </a:spcBef>
              <a:spcAft>
                <a:spcPts val="0"/>
              </a:spcAft>
              <a:buClr>
                <a:schemeClr val="dk1"/>
              </a:buClr>
              <a:buSzPts val="2000"/>
              <a:buChar char="•"/>
            </a:pPr>
            <a:r>
              <a:rPr lang="en-US" dirty="0"/>
              <a:t>Each website is assigned a unique identifier number</a:t>
            </a:r>
            <a:endParaRPr sz="3600" dirty="0"/>
          </a:p>
          <a:p>
            <a:pPr marL="228600" lvl="0" indent="-228600" algn="l" rtl="0">
              <a:lnSpc>
                <a:spcPct val="90000"/>
              </a:lnSpc>
              <a:spcBef>
                <a:spcPts val="1000"/>
              </a:spcBef>
              <a:spcAft>
                <a:spcPts val="0"/>
              </a:spcAft>
              <a:buClr>
                <a:schemeClr val="dk1"/>
              </a:buClr>
              <a:buSzPts val="2000"/>
              <a:buChar char="•"/>
            </a:pPr>
            <a:r>
              <a:rPr lang="en-US" dirty="0"/>
              <a:t>Summarize the purpose of email and what action is required</a:t>
            </a:r>
            <a:endParaRPr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5" name="Google Shape;305;p16"/>
          <p:cNvSpPr/>
          <p:nvPr/>
        </p:nvSpPr>
        <p:spPr>
          <a:xfrm rot="10800000">
            <a:off x="-11723" y="-1"/>
            <a:ext cx="12225953" cy="686807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rot="10800000" flipH="1">
            <a:off x="441959" y="-3"/>
            <a:ext cx="11772269" cy="686807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a:off x="-15200" y="0"/>
            <a:ext cx="3623374" cy="686807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15875" y="-3"/>
            <a:ext cx="12233581" cy="686807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rot="5400000" flipH="1">
            <a:off x="4484334" y="-861824"/>
            <a:ext cx="6861931" cy="859785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p:nvPr/>
        </p:nvSpPr>
        <p:spPr>
          <a:xfrm rot="5993193">
            <a:off x="1186972" y="1089049"/>
            <a:ext cx="4967533" cy="4988390"/>
          </a:xfrm>
          <a:prstGeom prst="ellips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1" name="Google Shape;311;p16"/>
          <p:cNvSpPr txBox="1">
            <a:spLocks noGrp="1"/>
          </p:cNvSpPr>
          <p:nvPr>
            <p:ph type="title"/>
          </p:nvPr>
        </p:nvSpPr>
        <p:spPr>
          <a:xfrm>
            <a:off x="4162567" y="818984"/>
            <a:ext cx="6714699" cy="3178689"/>
          </a:xfrm>
          <a:prstGeom prst="rect">
            <a:avLst/>
          </a:prstGeom>
          <a:solidFill>
            <a:srgbClr val="FFFFFF"/>
          </a:solidFill>
          <a:ln>
            <a:noFill/>
          </a:ln>
        </p:spPr>
        <p:txBody>
          <a:bodyPr spcFirstLastPara="1" wrap="square" lIns="91425" tIns="45700" rIns="91425" bIns="45700" anchor="b" anchorCtr="0">
            <a:normAutofit/>
          </a:bodyPr>
          <a:lstStyle/>
          <a:p>
            <a:r>
              <a:t>Findings</a:t>
            </a:r>
          </a:p>
        </p:txBody>
      </p:sp>
      <p:sp>
        <p:nvSpPr>
          <p:cNvPr id="312" name="Google Shape;312;p16"/>
          <p:cNvSpPr/>
          <p:nvPr/>
        </p:nvSpPr>
        <p:spPr>
          <a:xfrm flipH="1">
            <a:off x="-3" y="4490110"/>
            <a:ext cx="12217710" cy="237796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9" name="Google Shape;319;p1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p1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1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1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1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17"/>
          <p:cNvSpPr txBox="1">
            <a:spLocks noGrp="1"/>
          </p:cNvSpPr>
          <p:nvPr>
            <p:ph type="title"/>
          </p:nvPr>
        </p:nvSpPr>
        <p:spPr>
          <a:xfrm>
            <a:off x="1069115" y="1212012"/>
            <a:ext cx="10053763" cy="2928470"/>
          </a:xfrm>
          <a:prstGeom prst="rect">
            <a:avLst/>
          </a:prstGeom>
          <a:solidFill>
            <a:srgbClr val="FFFFFF"/>
          </a:solidFill>
          <a:ln>
            <a:noFill/>
          </a:ln>
        </p:spPr>
        <p:txBody>
          <a:bodyPr spcFirstLastPara="1" wrap="square" lIns="91425" tIns="45700" rIns="91425" bIns="45700" anchor="b" anchorCtr="0">
            <a:normAutofit fontScale="90000"/>
          </a:bodyPr>
          <a:lstStyle/>
          <a:p>
            <a:r>
              <a:rPr dirty="0"/>
              <a:t>R</a:t>
            </a:r>
            <a:r>
              <a:rPr lang="en-US" dirty="0"/>
              <a:t>Q</a:t>
            </a:r>
            <a:r>
              <a:rPr dirty="0"/>
              <a:t>1: Can Consumers Successfully Exercise Their Opt-Out Rights?</a:t>
            </a:r>
            <a:br>
              <a:rPr dirty="0"/>
            </a:b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18"/>
          <p:cNvPicPr preferRelativeResize="0">
            <a:picLocks noGrp="1"/>
          </p:cNvPicPr>
          <p:nvPr>
            <p:ph type="body" idx="1"/>
          </p:nvPr>
        </p:nvPicPr>
        <p:blipFill rotWithShape="1">
          <a:blip r:embed="rId3">
            <a:alphaModFix/>
          </a:blip>
          <a:srcRect/>
          <a:stretch/>
        </p:blipFill>
        <p:spPr>
          <a:xfrm>
            <a:off x="1132314" y="1765300"/>
            <a:ext cx="9258300" cy="3327400"/>
          </a:xfrm>
          <a:prstGeom prst="rect">
            <a:avLst/>
          </a:prstGeom>
          <a:noFill/>
          <a:ln>
            <a:noFill/>
          </a:ln>
        </p:spPr>
      </p:pic>
      <p:sp>
        <p:nvSpPr>
          <p:cNvPr id="331" name="Google Shape;331;p18"/>
          <p:cNvSpPr txBox="1"/>
          <p:nvPr/>
        </p:nvSpPr>
        <p:spPr>
          <a:xfrm>
            <a:off x="3749784" y="5167312"/>
            <a:ext cx="4023360"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Categorizing opt-out request outcome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7" name="Google Shape;337;p19"/>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9"/>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19"/>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0" name="Google Shape;340;p19"/>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pic>
        <p:nvPicPr>
          <p:cNvPr id="341" name="Google Shape;341;p19" descr="A white rectangular sign with black text&#10;&#10;Description automatically generated"/>
          <p:cNvPicPr preferRelativeResize="0"/>
          <p:nvPr/>
        </p:nvPicPr>
        <p:blipFill rotWithShape="1">
          <a:blip r:embed="rId3">
            <a:alphaModFix/>
          </a:blip>
          <a:srcRect/>
          <a:stretch/>
        </p:blipFill>
        <p:spPr>
          <a:xfrm>
            <a:off x="750569" y="1188637"/>
            <a:ext cx="4545499" cy="1056349"/>
          </a:xfrm>
          <a:prstGeom prst="rect">
            <a:avLst/>
          </a:prstGeom>
          <a:noFill/>
          <a:ln>
            <a:noFill/>
          </a:ln>
        </p:spPr>
      </p:pic>
      <p:sp>
        <p:nvSpPr>
          <p:cNvPr id="342" name="Google Shape;342;p19"/>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1900"/>
              <a:buChar char="•"/>
            </a:pPr>
            <a:r>
              <a:rPr lang="en-US" sz="1900"/>
              <a:t>Failure to submit (37 websites)</a:t>
            </a:r>
            <a:endParaRPr/>
          </a:p>
          <a:p>
            <a:pPr marL="685800" lvl="1" indent="-228600" algn="l" rtl="0">
              <a:lnSpc>
                <a:spcPct val="90000"/>
              </a:lnSpc>
              <a:spcBef>
                <a:spcPts val="500"/>
              </a:spcBef>
              <a:spcAft>
                <a:spcPts val="0"/>
              </a:spcAft>
              <a:buClr>
                <a:schemeClr val="dk1"/>
              </a:buClr>
              <a:buSzPts val="1900"/>
              <a:buChar char="•"/>
            </a:pPr>
            <a:r>
              <a:rPr lang="en-US" sz="1900"/>
              <a:t>Malfunctioning opt-out page (13 websites)</a:t>
            </a:r>
            <a:endParaRPr/>
          </a:p>
          <a:p>
            <a:pPr marL="685800" lvl="1" indent="-228600" algn="l" rtl="0">
              <a:lnSpc>
                <a:spcPct val="90000"/>
              </a:lnSpc>
              <a:spcBef>
                <a:spcPts val="500"/>
              </a:spcBef>
              <a:spcAft>
                <a:spcPts val="0"/>
              </a:spcAft>
              <a:buClr>
                <a:schemeClr val="dk1"/>
              </a:buClr>
              <a:buSzPts val="1900"/>
              <a:buChar char="•"/>
            </a:pPr>
            <a:r>
              <a:rPr lang="en-US" sz="1900"/>
              <a:t>Require offline opt-out steps (10 websites)</a:t>
            </a:r>
            <a:endParaRPr/>
          </a:p>
          <a:p>
            <a:pPr marL="685800" lvl="1" indent="-228600" algn="l" rtl="0">
              <a:lnSpc>
                <a:spcPct val="90000"/>
              </a:lnSpc>
              <a:spcBef>
                <a:spcPts val="500"/>
              </a:spcBef>
              <a:spcAft>
                <a:spcPts val="0"/>
              </a:spcAft>
              <a:buClr>
                <a:schemeClr val="dk1"/>
              </a:buClr>
              <a:buSzPts val="1900"/>
              <a:buChar char="•"/>
            </a:pPr>
            <a:r>
              <a:rPr lang="en-US" sz="1900"/>
              <a:t>Instructions only (8 websites)</a:t>
            </a:r>
            <a:endParaRPr/>
          </a:p>
          <a:p>
            <a:pPr marL="685800" lvl="1" indent="-107950" algn="l" rtl="0">
              <a:lnSpc>
                <a:spcPct val="90000"/>
              </a:lnSpc>
              <a:spcBef>
                <a:spcPts val="500"/>
              </a:spcBef>
              <a:spcAft>
                <a:spcPts val="0"/>
              </a:spcAft>
              <a:buClr>
                <a:schemeClr val="dk1"/>
              </a:buClr>
              <a:buSzPts val="1900"/>
              <a:buNone/>
            </a:pPr>
            <a:endParaRPr sz="1900"/>
          </a:p>
        </p:txBody>
      </p:sp>
      <p:sp>
        <p:nvSpPr>
          <p:cNvPr id="343" name="Google Shape;343;p19"/>
          <p:cNvSpPr txBox="1"/>
          <p:nvPr/>
        </p:nvSpPr>
        <p:spPr>
          <a:xfrm>
            <a:off x="641774" y="2831487"/>
            <a:ext cx="4654294" cy="1200329"/>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“You’re almost done. To complete your opt out, email </a:t>
            </a:r>
            <a:r>
              <a:rPr lang="en-US" sz="18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DataPriacyOfficer@urbn.com</a:t>
            </a:r>
            <a:r>
              <a:rPr lang="en-US" sz="1800">
                <a:solidFill>
                  <a:schemeClr val="dk1"/>
                </a:solidFill>
                <a:latin typeface="Calibri"/>
                <a:ea typeface="Calibri"/>
                <a:cs typeface="Calibri"/>
                <a:sym typeface="Calibri"/>
              </a:rPr>
              <a:t> or call (888) 708-0525 and give us the email address or addresses you wish to opt out.”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20"/>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0"/>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20"/>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20"/>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53" name="Google Shape;353;p20"/>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dk1"/>
              </a:buClr>
              <a:buSzPct val="100000"/>
              <a:buChar char="•"/>
            </a:pPr>
            <a:r>
              <a:rPr lang="en-US"/>
              <a:t>Failure to fulfill (48 websites)</a:t>
            </a:r>
            <a:endParaRPr/>
          </a:p>
          <a:p>
            <a:pPr marL="685800" lvl="1" indent="-228600" algn="l" rtl="0">
              <a:lnSpc>
                <a:spcPct val="90000"/>
              </a:lnSpc>
              <a:spcBef>
                <a:spcPts val="500"/>
              </a:spcBef>
              <a:spcAft>
                <a:spcPts val="0"/>
              </a:spcAft>
              <a:buClr>
                <a:schemeClr val="dk1"/>
              </a:buClr>
              <a:buSzPct val="100000"/>
              <a:buChar char="•"/>
            </a:pPr>
            <a:r>
              <a:rPr lang="en-US"/>
              <a:t>Ambiguous status (35 websites)</a:t>
            </a:r>
            <a:endParaRPr/>
          </a:p>
          <a:p>
            <a:pPr marL="685800" lvl="1" indent="-228600" algn="l" rtl="0">
              <a:lnSpc>
                <a:spcPct val="90000"/>
              </a:lnSpc>
              <a:spcBef>
                <a:spcPts val="500"/>
              </a:spcBef>
              <a:spcAft>
                <a:spcPts val="0"/>
              </a:spcAft>
              <a:buClr>
                <a:schemeClr val="dk1"/>
              </a:buClr>
              <a:buSzPct val="100000"/>
              <a:buChar char="•"/>
            </a:pPr>
            <a:r>
              <a:rPr lang="en-US"/>
              <a:t>Outstanding follow-up actions (7 websites)</a:t>
            </a:r>
            <a:endParaRPr/>
          </a:p>
          <a:p>
            <a:pPr marL="685800" lvl="1" indent="-228600" algn="l" rtl="0">
              <a:lnSpc>
                <a:spcPct val="90000"/>
              </a:lnSpc>
              <a:spcBef>
                <a:spcPts val="500"/>
              </a:spcBef>
              <a:spcAft>
                <a:spcPts val="0"/>
              </a:spcAft>
              <a:buClr>
                <a:schemeClr val="dk1"/>
              </a:buClr>
              <a:buSzPct val="100000"/>
              <a:buChar char="•"/>
            </a:pPr>
            <a:r>
              <a:rPr lang="en-US"/>
              <a:t>Incomplete (6 websites)</a:t>
            </a:r>
            <a:endParaRPr/>
          </a:p>
          <a:p>
            <a:pPr marL="228600" lvl="0" indent="-117030" algn="l" rtl="0">
              <a:lnSpc>
                <a:spcPct val="90000"/>
              </a:lnSpc>
              <a:spcBef>
                <a:spcPts val="1000"/>
              </a:spcBef>
              <a:spcAft>
                <a:spcPts val="0"/>
              </a:spcAft>
              <a:buClr>
                <a:schemeClr val="dk1"/>
              </a:buClr>
              <a:buSzPct val="100000"/>
              <a:buNone/>
            </a:pPr>
            <a:endParaRPr sz="1900"/>
          </a:p>
          <a:p>
            <a:pPr marL="685800" lvl="1" indent="-117030" algn="l" rtl="0">
              <a:lnSpc>
                <a:spcPct val="90000"/>
              </a:lnSpc>
              <a:spcBef>
                <a:spcPts val="500"/>
              </a:spcBef>
              <a:spcAft>
                <a:spcPts val="0"/>
              </a:spcAft>
              <a:buClr>
                <a:schemeClr val="dk1"/>
              </a:buClr>
              <a:buSzPct val="100000"/>
              <a:buNone/>
            </a:pPr>
            <a:endParaRPr sz="1900"/>
          </a:p>
        </p:txBody>
      </p:sp>
      <p:sp>
        <p:nvSpPr>
          <p:cNvPr id="354" name="Google Shape;354;p20"/>
          <p:cNvSpPr txBox="1"/>
          <p:nvPr/>
        </p:nvSpPr>
        <p:spPr>
          <a:xfrm>
            <a:off x="641774" y="2831487"/>
            <a:ext cx="4654294"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”Thank you for your submission”</a:t>
            </a:r>
            <a:endParaRPr/>
          </a:p>
        </p:txBody>
      </p:sp>
      <p:sp>
        <p:nvSpPr>
          <p:cNvPr id="355" name="Google Shape;355;p20"/>
          <p:cNvSpPr txBox="1"/>
          <p:nvPr/>
        </p:nvSpPr>
        <p:spPr>
          <a:xfrm>
            <a:off x="641774" y="3639428"/>
            <a:ext cx="4654294" cy="92333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 ensure the highest possible security for your account, we need to verify some information. ..high school name, test name,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151747" y="394253"/>
            <a:ext cx="9888496" cy="900131"/>
          </a:xfrm>
        </p:spPr>
        <p:txBody>
          <a:bodyPr anchor="t">
            <a:noAutofit/>
          </a:bodyPr>
          <a:lstStyle/>
          <a:p>
            <a:pPr rtl="0">
              <a:spcBef>
                <a:spcPts val="0"/>
              </a:spcBef>
              <a:spcAft>
                <a:spcPts val="0"/>
              </a:spcAft>
            </a:pPr>
            <a:r>
              <a:rPr lang="en-US" sz="4000" b="0" i="0" u="none" strike="noStrike" dirty="0">
                <a:solidFill>
                  <a:schemeClr val="bg1"/>
                </a:solidFill>
                <a:effectLst/>
                <a:latin typeface="+mn-lt"/>
              </a:rPr>
              <a:t>Who is subject to the CCPA?</a:t>
            </a:r>
            <a:br>
              <a:rPr lang="en-US" sz="4000" b="0" dirty="0">
                <a:solidFill>
                  <a:schemeClr val="bg1"/>
                </a:solidFill>
                <a:effectLst/>
                <a:latin typeface="+mn-lt"/>
              </a:rPr>
            </a:br>
            <a:br>
              <a:rPr lang="en-US" sz="4000" dirty="0">
                <a:solidFill>
                  <a:schemeClr val="bg1"/>
                </a:solidFill>
                <a:latin typeface="+mn-lt"/>
              </a:rPr>
            </a:b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5C1EE2B3-5881-616F-840A-CA22D0EA7D29}"/>
              </a:ext>
            </a:extLst>
          </p:cNvPr>
          <p:cNvSpPr>
            <a:spLocks noGrp="1"/>
          </p:cNvSpPr>
          <p:nvPr>
            <p:ph type="sldNum" sz="quarter" idx="12"/>
          </p:nvPr>
        </p:nvSpPr>
        <p:spPr/>
        <p:txBody>
          <a:bodyPr/>
          <a:lstStyle/>
          <a:p>
            <a:fld id="{00B500CC-AB6A-7842-8B05-B4618D9CB5BD}" type="slidenum">
              <a:rPr lang="en-US" smtClean="0"/>
              <a:t>5</a:t>
            </a:fld>
            <a:endParaRPr lang="en-US"/>
          </a:p>
        </p:txBody>
      </p:sp>
      <p:sp>
        <p:nvSpPr>
          <p:cNvPr id="5" name="TextBox 4">
            <a:extLst>
              <a:ext uri="{FF2B5EF4-FFF2-40B4-BE49-F238E27FC236}">
                <a16:creationId xmlns:a16="http://schemas.microsoft.com/office/drawing/2014/main" id="{D92090F0-9AD9-D1F6-1DA3-EAE7EC4BF5C7}"/>
              </a:ext>
            </a:extLst>
          </p:cNvPr>
          <p:cNvSpPr txBox="1"/>
          <p:nvPr/>
        </p:nvSpPr>
        <p:spPr>
          <a:xfrm>
            <a:off x="333827" y="2082894"/>
            <a:ext cx="11306629" cy="3970318"/>
          </a:xfrm>
          <a:prstGeom prst="rect">
            <a:avLst/>
          </a:prstGeom>
          <a:noFill/>
        </p:spPr>
        <p:txBody>
          <a:bodyPr wrap="square">
            <a:spAutoFit/>
          </a:bodyPr>
          <a:lstStyle/>
          <a:p>
            <a:pPr marL="457200" rtl="0">
              <a:spcBef>
                <a:spcPts val="0"/>
              </a:spcBef>
              <a:spcAft>
                <a:spcPts val="0"/>
              </a:spcAft>
            </a:pPr>
            <a:r>
              <a:rPr lang="en-US" sz="2800" b="0" i="0" u="none" strike="noStrike" dirty="0">
                <a:solidFill>
                  <a:srgbClr val="000000"/>
                </a:solidFill>
                <a:effectLst/>
                <a:latin typeface="Calibri" panose="020F0502020204030204" pitchFamily="34" charset="0"/>
              </a:rPr>
              <a:t>Any</a:t>
            </a:r>
            <a:r>
              <a:rPr lang="en-US" sz="2800" b="1" i="0" u="none" strike="noStrike" dirty="0">
                <a:solidFill>
                  <a:srgbClr val="000000"/>
                </a:solidFill>
                <a:effectLst/>
                <a:latin typeface="Calibri" panose="020F0502020204030204" pitchFamily="34" charset="0"/>
              </a:rPr>
              <a:t> for-profi</a:t>
            </a:r>
            <a:r>
              <a:rPr lang="en-US" sz="2800" b="0" i="0" u="none" strike="noStrike" dirty="0">
                <a:solidFill>
                  <a:srgbClr val="000000"/>
                </a:solidFill>
                <a:effectLst/>
                <a:latin typeface="Calibri" panose="020F0502020204030204" pitchFamily="34" charset="0"/>
              </a:rPr>
              <a:t>t entities that </a:t>
            </a:r>
            <a:r>
              <a:rPr lang="en-US" sz="2800" b="1" i="0" u="none" strike="noStrike" dirty="0">
                <a:solidFill>
                  <a:srgbClr val="000000"/>
                </a:solidFill>
                <a:effectLst/>
                <a:latin typeface="Calibri" panose="020F0502020204030204" pitchFamily="34" charset="0"/>
              </a:rPr>
              <a:t>do business in California</a:t>
            </a:r>
            <a:r>
              <a:rPr lang="en-US" sz="2800" b="0" i="0" u="none" strike="noStrike" dirty="0">
                <a:solidFill>
                  <a:srgbClr val="000000"/>
                </a:solidFill>
                <a:effectLst/>
                <a:latin typeface="Calibri" panose="020F0502020204030204" pitchFamily="34" charset="0"/>
              </a:rPr>
              <a:t>,  and satisfy at least one of the following thresholds:</a:t>
            </a:r>
            <a:endParaRPr lang="en-US" sz="2800" b="0" dirty="0">
              <a:effectLst/>
            </a:endParaRPr>
          </a:p>
          <a:p>
            <a:pPr marL="914400" rtl="0">
              <a:spcBef>
                <a:spcPts val="0"/>
              </a:spcBef>
              <a:spcAft>
                <a:spcPts val="0"/>
              </a:spcAft>
            </a:pPr>
            <a:br>
              <a:rPr lang="en-US" sz="2800" b="0" dirty="0">
                <a:effectLst/>
              </a:rPr>
            </a:br>
            <a:r>
              <a:rPr lang="en-US" sz="2800" b="0" i="0" u="none" strike="noStrike" dirty="0">
                <a:solidFill>
                  <a:srgbClr val="000000"/>
                </a:solidFill>
                <a:effectLst/>
                <a:latin typeface="Calibri" panose="020F0502020204030204" pitchFamily="34" charset="0"/>
              </a:rPr>
              <a:t>1. Have annual gross revenues </a:t>
            </a:r>
            <a:r>
              <a:rPr lang="en-US" sz="2800" b="1" i="0" u="none" strike="noStrike" dirty="0">
                <a:solidFill>
                  <a:srgbClr val="000000"/>
                </a:solidFill>
                <a:effectLst/>
                <a:latin typeface="Calibri" panose="020F0502020204030204" pitchFamily="34" charset="0"/>
              </a:rPr>
              <a:t>&gt;$25 million</a:t>
            </a:r>
            <a:r>
              <a:rPr lang="en-US" sz="2800" b="0" i="0" u="none" strike="noStrike" dirty="0">
                <a:solidFill>
                  <a:srgbClr val="000000"/>
                </a:solidFill>
                <a:effectLst/>
                <a:latin typeface="Calibri" panose="020F0502020204030204" pitchFamily="34" charset="0"/>
              </a:rPr>
              <a:t>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50,000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pPr marL="914400" rtl="0">
              <a:spcBef>
                <a:spcPts val="0"/>
              </a:spcBef>
              <a:spcAft>
                <a:spcPts val="0"/>
              </a:spcAft>
            </a:pPr>
            <a:r>
              <a:rPr lang="en-US" sz="2800" b="0" i="0" u="none" strike="noStrike" dirty="0">
                <a:solidFill>
                  <a:srgbClr val="000000"/>
                </a:solidFill>
                <a:effectLst/>
                <a:latin typeface="Calibri" panose="020F0502020204030204" pitchFamily="34" charset="0"/>
              </a:rPr>
              <a:t>3. </a:t>
            </a:r>
            <a:r>
              <a:rPr lang="en-US" sz="2800" b="1" i="0" u="none" strike="noStrike" dirty="0">
                <a:solidFill>
                  <a:srgbClr val="000000"/>
                </a:solidFill>
                <a:effectLst/>
                <a:latin typeface="Calibri" panose="020F0502020204030204" pitchFamily="34" charset="0"/>
              </a:rPr>
              <a:t>&gt;50% </a:t>
            </a:r>
            <a:r>
              <a:rPr lang="en-US" sz="2800" b="0" i="0" u="none" strike="noStrike" dirty="0">
                <a:solidFill>
                  <a:srgbClr val="000000"/>
                </a:solidFill>
                <a:effectLst/>
                <a:latin typeface="Calibri" panose="020F0502020204030204" pitchFamily="34" charset="0"/>
              </a:rPr>
              <a:t>of </a:t>
            </a:r>
            <a:r>
              <a:rPr lang="en-US" sz="2800" dirty="0">
                <a:solidFill>
                  <a:srgbClr val="000000"/>
                </a:solidFill>
                <a:latin typeface="Calibri" panose="020F0502020204030204" pitchFamily="34" charset="0"/>
              </a:rPr>
              <a:t>their</a:t>
            </a:r>
            <a:r>
              <a:rPr lang="en-US" sz="2800" b="0" i="0" u="none" strike="noStrike" dirty="0">
                <a:solidFill>
                  <a:srgbClr val="000000"/>
                </a:solidFill>
                <a:effectLst/>
                <a:latin typeface="Calibri" panose="020F0502020204030204" pitchFamily="34" charset="0"/>
              </a:rPr>
              <a:t> annual revenue from</a:t>
            </a:r>
            <a:r>
              <a:rPr lang="en-US" sz="2800" b="1" i="0" u="none" strike="noStrike" dirty="0">
                <a:solidFill>
                  <a:srgbClr val="000000"/>
                </a:solidFill>
                <a:effectLst/>
                <a:latin typeface="Calibri" panose="020F0502020204030204" pitchFamily="34" charset="0"/>
              </a:rPr>
              <a:t> selling</a:t>
            </a:r>
            <a:r>
              <a:rPr lang="en-US" sz="2800" b="0" i="0" u="none" strike="noStrike" dirty="0">
                <a:solidFill>
                  <a:srgbClr val="000000"/>
                </a:solidFill>
                <a:effectLst/>
                <a:latin typeface="Calibri" panose="020F0502020204030204" pitchFamily="34" charset="0"/>
              </a:rPr>
              <a:t> consumer personal data</a:t>
            </a:r>
            <a:endParaRPr lang="en-US" sz="2800" b="0" dirty="0">
              <a:effectLst/>
            </a:endParaRPr>
          </a:p>
          <a:p>
            <a:br>
              <a:rPr lang="en-US" sz="2800" b="0" dirty="0">
                <a:effectLst/>
              </a:rPr>
            </a:br>
            <a:endParaRPr lang="en-US" sz="2800" dirty="0"/>
          </a:p>
        </p:txBody>
      </p:sp>
      <p:sp>
        <p:nvSpPr>
          <p:cNvPr id="6" name="TextBox 5">
            <a:extLst>
              <a:ext uri="{FF2B5EF4-FFF2-40B4-BE49-F238E27FC236}">
                <a16:creationId xmlns:a16="http://schemas.microsoft.com/office/drawing/2014/main" id="{FE7A2DAB-AACF-69C3-C63B-971EC7C03764}"/>
              </a:ext>
            </a:extLst>
          </p:cNvPr>
          <p:cNvSpPr txBox="1"/>
          <p:nvPr/>
        </p:nvSpPr>
        <p:spPr>
          <a:xfrm>
            <a:off x="1246529" y="3784364"/>
            <a:ext cx="10611644" cy="1384995"/>
          </a:xfrm>
          <a:prstGeom prst="rect">
            <a:avLst/>
          </a:prstGeom>
          <a:noFill/>
        </p:spPr>
        <p:txBody>
          <a:bodyPr wrap="square" rtlCol="0">
            <a:spAutoFit/>
          </a:bodyPr>
          <a:lstStyle/>
          <a:p>
            <a:r>
              <a:rPr lang="en-US" sz="2800" b="0" i="0" u="none" strike="noStrike" dirty="0">
                <a:solidFill>
                  <a:srgbClr val="000000"/>
                </a:solidFill>
                <a:effectLst/>
                <a:latin typeface="Calibri" panose="020F0502020204030204" pitchFamily="34" charset="0"/>
              </a:rPr>
              <a:t>2. </a:t>
            </a:r>
            <a:r>
              <a:rPr lang="en-US" sz="2800" b="1" i="0" u="none" strike="noStrike" dirty="0">
                <a:solidFill>
                  <a:srgbClr val="000000"/>
                </a:solidFill>
                <a:effectLst/>
                <a:latin typeface="Calibri" panose="020F0502020204030204" pitchFamily="34" charset="0"/>
              </a:rPr>
              <a:t>Buy or sell or Share </a:t>
            </a:r>
            <a:r>
              <a:rPr lang="en-US" sz="2800" b="0" i="0" u="none" strike="noStrike" dirty="0">
                <a:solidFill>
                  <a:srgbClr val="000000"/>
                </a:solidFill>
                <a:effectLst/>
                <a:latin typeface="Calibri" panose="020F0502020204030204" pitchFamily="34" charset="0"/>
              </a:rPr>
              <a:t>personal information of </a:t>
            </a:r>
            <a:r>
              <a:rPr lang="en-US" sz="2800" b="1" i="0" u="none" strike="noStrike" dirty="0">
                <a:solidFill>
                  <a:srgbClr val="000000"/>
                </a:solidFill>
                <a:effectLst/>
                <a:latin typeface="Calibri" panose="020F0502020204030204" pitchFamily="34" charset="0"/>
              </a:rPr>
              <a:t>&gt;= 100,000</a:t>
            </a:r>
            <a:r>
              <a:rPr lang="en-US" sz="2800" b="0" i="0" u="none" strike="noStrike" dirty="0">
                <a:solidFill>
                  <a:srgbClr val="000000"/>
                </a:solidFill>
                <a:effectLst/>
                <a:latin typeface="Calibri" panose="020F0502020204030204" pitchFamily="34" charset="0"/>
              </a:rPr>
              <a:t> Californian consumers </a:t>
            </a:r>
            <a:endParaRPr lang="en-US" sz="2800" b="0" dirty="0">
              <a:effectLst/>
            </a:endParaRPr>
          </a:p>
          <a:p>
            <a:endParaRPr lang="en-US" sz="2800" dirty="0"/>
          </a:p>
        </p:txBody>
      </p:sp>
    </p:spTree>
    <p:extLst>
      <p:ext uri="{BB962C8B-B14F-4D97-AF65-F5344CB8AC3E}">
        <p14:creationId xmlns:p14="http://schemas.microsoft.com/office/powerpoint/2010/main" val="37701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xEl>
                                              <p:pRg st="2" end="2"/>
                                            </p:txEl>
                                          </p:spTgt>
                                        </p:tgtEl>
                                      </p:cBhvr>
                                    </p:animEffect>
                                    <p:set>
                                      <p:cBhvr>
                                        <p:cTn id="7" dur="1" fill="hold">
                                          <p:stCondLst>
                                            <p:cond delay="499"/>
                                          </p:stCondLst>
                                        </p:cTn>
                                        <p:tgtEl>
                                          <p:spTgt spid="5">
                                            <p:txEl>
                                              <p:pRg st="2" end="2"/>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21"/>
          <p:cNvSpPr/>
          <p:nvPr/>
        </p:nvSpPr>
        <p:spPr>
          <a:xfrm>
            <a:off x="5296068" y="320442"/>
            <a:ext cx="6572492" cy="6212748"/>
          </a:xfrm>
          <a:custGeom>
            <a:avLst/>
            <a:gdLst/>
            <a:ahLst/>
            <a:cxnLst/>
            <a:rect l="l" t="t" r="r" b="b"/>
            <a:pathLst>
              <a:path w="6572492" h="6212748" extrusionOk="0">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rgbClr val="FFFFFF">
              <a:alpha val="2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21"/>
          <p:cNvSpPr/>
          <p:nvPr/>
        </p:nvSpPr>
        <p:spPr>
          <a:xfrm flipH="1">
            <a:off x="8576720" y="3335867"/>
            <a:ext cx="3291840" cy="3200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3" name="Google Shape;363;p21"/>
          <p:cNvSpPr/>
          <p:nvPr/>
        </p:nvSpPr>
        <p:spPr>
          <a:xfrm>
            <a:off x="641774" y="623275"/>
            <a:ext cx="10905053" cy="5607882"/>
          </a:xfrm>
          <a:prstGeom prst="rect">
            <a:avLst/>
          </a:prstGeom>
          <a:solidFill>
            <a:srgbClr val="FFFFFF"/>
          </a:solidFill>
          <a:ln w="19050" cap="flat" cmpd="sng">
            <a:solidFill>
              <a:srgbClr val="3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1"/>
          <p:cNvSpPr txBox="1">
            <a:spLocks noGrp="1"/>
          </p:cNvSpPr>
          <p:nvPr>
            <p:ph type="title"/>
          </p:nvPr>
        </p:nvSpPr>
        <p:spPr>
          <a:xfrm>
            <a:off x="5780700" y="1188637"/>
            <a:ext cx="5327272" cy="1642850"/>
          </a:xfrm>
          <a:prstGeom prst="rect">
            <a:avLst/>
          </a:prstGeom>
          <a:solidFill>
            <a:srgbClr val="FFFFFF"/>
          </a:solidFill>
          <a:ln>
            <a:noFill/>
          </a:ln>
        </p:spPr>
        <p:txBody>
          <a:bodyPr spcFirstLastPara="1" wrap="square" lIns="91425" tIns="45700" rIns="91425" bIns="45700" anchor="ctr" anchorCtr="0">
            <a:normAutofit/>
          </a:bodyPr>
          <a:lstStyle/>
          <a:p>
            <a:r>
              <a:t>Opt-Out Request Outcomes</a:t>
            </a:r>
          </a:p>
        </p:txBody>
      </p:sp>
      <p:sp>
        <p:nvSpPr>
          <p:cNvPr id="365" name="Google Shape;365;p21"/>
          <p:cNvSpPr txBox="1">
            <a:spLocks noGrp="1"/>
          </p:cNvSpPr>
          <p:nvPr>
            <p:ph type="body" idx="1"/>
          </p:nvPr>
        </p:nvSpPr>
        <p:spPr>
          <a:xfrm>
            <a:off x="5780700" y="3086514"/>
            <a:ext cx="4470533" cy="1852490"/>
          </a:xfrm>
          <a:prstGeom prst="rect">
            <a:avLst/>
          </a:prstGeom>
          <a:solidFill>
            <a:srgbClr val="FFFFFF"/>
          </a:solid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Resolved (245 websites)</a:t>
            </a:r>
            <a:endParaRPr/>
          </a:p>
          <a:p>
            <a:pPr marL="685800" lvl="1" indent="-228600" algn="l" rtl="0">
              <a:lnSpc>
                <a:spcPct val="90000"/>
              </a:lnSpc>
              <a:spcBef>
                <a:spcPts val="500"/>
              </a:spcBef>
              <a:spcAft>
                <a:spcPts val="0"/>
              </a:spcAft>
              <a:buClr>
                <a:schemeClr val="dk1"/>
              </a:buClr>
              <a:buSzPts val="2400"/>
              <a:buChar char="•"/>
            </a:pPr>
            <a:r>
              <a:rPr lang="en-US"/>
              <a:t>Confirmed to be successful (193 websites)</a:t>
            </a:r>
            <a:endParaRPr/>
          </a:p>
          <a:p>
            <a:pPr marL="685800" lvl="1" indent="-228600" algn="l" rtl="0">
              <a:lnSpc>
                <a:spcPct val="90000"/>
              </a:lnSpc>
              <a:spcBef>
                <a:spcPts val="500"/>
              </a:spcBef>
              <a:spcAft>
                <a:spcPts val="0"/>
              </a:spcAft>
              <a:buClr>
                <a:schemeClr val="dk1"/>
              </a:buClr>
              <a:buSzPts val="2400"/>
              <a:buChar char="•"/>
            </a:pPr>
            <a:r>
              <a:rPr lang="en-US"/>
              <a:t>Non-matching profile (51 websites)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4" name="Google Shape;374;p2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5" name="Google Shape;375;p2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6" name="Google Shape;376;p22"/>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2: What Does It Take For A Consumer To Submit An Opt-Out Request?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3"/>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3"/>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23"/>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6" name="Google Shape;386;p23"/>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7" name="Google Shape;387;p23"/>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Opt-Out Control Methods</a:t>
            </a:r>
          </a:p>
        </p:txBody>
      </p:sp>
      <p:pic>
        <p:nvPicPr>
          <p:cNvPr id="388" name="Google Shape;388;p23" descr="A table with numbers and text&#10;&#10;Description automatically generated"/>
          <p:cNvPicPr preferRelativeResize="0">
            <a:picLocks noGrp="1"/>
          </p:cNvPicPr>
          <p:nvPr>
            <p:ph type="body" idx="1"/>
          </p:nvPr>
        </p:nvPicPr>
        <p:blipFill rotWithShape="1">
          <a:blip r:embed="rId3">
            <a:alphaModFix/>
          </a:blip>
          <a:srcRect/>
          <a:stretch/>
        </p:blipFill>
        <p:spPr>
          <a:xfrm>
            <a:off x="4502428" y="2227720"/>
            <a:ext cx="7225748" cy="240255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4"/>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4"/>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6" name="Google Shape;396;p24"/>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24"/>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24"/>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9" name="Google Shape;399;p24"/>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Number Of Clicks</a:t>
            </a:r>
          </a:p>
        </p:txBody>
      </p:sp>
      <p:pic>
        <p:nvPicPr>
          <p:cNvPr id="400" name="Google Shape;400;p24" descr="A graph with numbers and a bar&#10;&#10;Description automatically generated with medium confidence"/>
          <p:cNvPicPr preferRelativeResize="0">
            <a:picLocks noGrp="1"/>
          </p:cNvPicPr>
          <p:nvPr>
            <p:ph type="body" idx="1"/>
          </p:nvPr>
        </p:nvPicPr>
        <p:blipFill rotWithShape="1">
          <a:blip r:embed="rId3">
            <a:alphaModFix/>
          </a:blip>
          <a:srcRect/>
          <a:stretch/>
        </p:blipFill>
        <p:spPr>
          <a:xfrm>
            <a:off x="1371599" y="2224818"/>
            <a:ext cx="9660862" cy="311527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25"/>
          <p:cNvSpPr/>
          <p:nvPr/>
        </p:nvSpPr>
        <p:spPr>
          <a:xfrm>
            <a:off x="0" y="2102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2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2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2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2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25"/>
          <p:cNvSpPr txBox="1">
            <a:spLocks noGrp="1"/>
          </p:cNvSpPr>
          <p:nvPr>
            <p:ph type="title"/>
          </p:nvPr>
        </p:nvSpPr>
        <p:spPr>
          <a:xfrm>
            <a:off x="660040" y="2630472"/>
            <a:ext cx="3378563" cy="3071906"/>
          </a:xfrm>
          <a:prstGeom prst="rect">
            <a:avLst/>
          </a:prstGeom>
          <a:solidFill>
            <a:srgbClr val="FFFFFF"/>
          </a:solidFill>
          <a:ln>
            <a:noFill/>
          </a:ln>
        </p:spPr>
        <p:txBody>
          <a:bodyPr spcFirstLastPara="1" wrap="square" lIns="91425" tIns="45700" rIns="91425" bIns="45700" anchor="t" anchorCtr="0">
            <a:normAutofit/>
          </a:bodyPr>
          <a:lstStyle/>
          <a:p>
            <a:r>
              <a:rPr dirty="0"/>
              <a:t>Personal Information Required</a:t>
            </a:r>
          </a:p>
        </p:txBody>
      </p:sp>
      <p:pic>
        <p:nvPicPr>
          <p:cNvPr id="411" name="Google Shape;411;p25"/>
          <p:cNvPicPr preferRelativeResize="0"/>
          <p:nvPr/>
        </p:nvPicPr>
        <p:blipFill rotWithShape="1">
          <a:blip r:embed="rId3">
            <a:alphaModFix/>
          </a:blip>
          <a:srcRect/>
          <a:stretch/>
        </p:blipFill>
        <p:spPr>
          <a:xfrm>
            <a:off x="4870988" y="939182"/>
            <a:ext cx="6305572" cy="46129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26"/>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Do Opt-Out Processes Violate Ccpa Requirements?</a:t>
            </a:r>
          </a:p>
        </p:txBody>
      </p:sp>
      <p:sp>
        <p:nvSpPr>
          <p:cNvPr id="417" name="Google Shape;417;p26"/>
          <p:cNvSpPr txBox="1">
            <a:spLocks noGrp="1"/>
          </p:cNvSpPr>
          <p:nvPr>
            <p:ph type="body" idx="1"/>
          </p:nvPr>
        </p:nvSpPr>
        <p:spPr>
          <a:xfrm>
            <a:off x="838200" y="1690688"/>
            <a:ext cx="5122333" cy="2102379"/>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2000"/>
              <a:buChar char="•"/>
            </a:pPr>
            <a:r>
              <a:rPr lang="en-US" sz="2000"/>
              <a:t>Malfunctioning opt-out page</a:t>
            </a:r>
            <a:endParaRPr/>
          </a:p>
          <a:p>
            <a:pPr marL="0" lvl="0" indent="0" algn="l" rtl="0">
              <a:lnSpc>
                <a:spcPct val="100000"/>
              </a:lnSpc>
              <a:spcBef>
                <a:spcPts val="1000"/>
              </a:spcBef>
              <a:spcAft>
                <a:spcPts val="0"/>
              </a:spcAft>
              <a:buClr>
                <a:schemeClr val="dk1"/>
              </a:buClr>
              <a:buSzPts val="2000"/>
              <a:buChar char="•"/>
            </a:pPr>
            <a:r>
              <a:rPr lang="en-US" sz="2000"/>
              <a:t>Require offline opt-out steps</a:t>
            </a:r>
            <a:endParaRPr/>
          </a:p>
          <a:p>
            <a:pPr marL="0" lvl="0" indent="0" algn="l" rtl="0">
              <a:lnSpc>
                <a:spcPct val="100000"/>
              </a:lnSpc>
              <a:spcBef>
                <a:spcPts val="1000"/>
              </a:spcBef>
              <a:spcAft>
                <a:spcPts val="0"/>
              </a:spcAft>
              <a:buClr>
                <a:schemeClr val="dk1"/>
              </a:buClr>
              <a:buSzPts val="2000"/>
              <a:buChar char="•"/>
            </a:pPr>
            <a:r>
              <a:rPr lang="en-US" sz="2000"/>
              <a:t>Instructions only</a:t>
            </a:r>
            <a:endParaRPr/>
          </a:p>
          <a:p>
            <a:pPr marL="0" lvl="0" indent="0" algn="l" rtl="0">
              <a:lnSpc>
                <a:spcPct val="100000"/>
              </a:lnSpc>
              <a:spcBef>
                <a:spcPts val="1000"/>
              </a:spcBef>
              <a:spcAft>
                <a:spcPts val="0"/>
              </a:spcAft>
              <a:buClr>
                <a:schemeClr val="dk1"/>
              </a:buClr>
              <a:buSzPts val="2000"/>
              <a:buChar char="•"/>
            </a:pPr>
            <a:r>
              <a:rPr lang="en-US" sz="2000"/>
              <a:t>Require login</a:t>
            </a:r>
            <a:endParaRPr/>
          </a:p>
          <a:p>
            <a:pPr marL="0" lvl="0" indent="0" algn="l" rtl="0">
              <a:lnSpc>
                <a:spcPct val="100000"/>
              </a:lnSpc>
              <a:spcBef>
                <a:spcPts val="1000"/>
              </a:spcBef>
              <a:spcAft>
                <a:spcPts val="0"/>
              </a:spcAft>
              <a:buClr>
                <a:schemeClr val="dk1"/>
              </a:buClr>
              <a:buSzPts val="2000"/>
              <a:buChar char="•"/>
            </a:pPr>
            <a:r>
              <a:rPr lang="en-US" sz="2000"/>
              <a:t>Incomplete</a:t>
            </a:r>
            <a:endParaRPr/>
          </a:p>
        </p:txBody>
      </p:sp>
      <p:sp>
        <p:nvSpPr>
          <p:cNvPr id="418" name="Google Shape;418;p26"/>
          <p:cNvSpPr txBox="1"/>
          <p:nvPr/>
        </p:nvSpPr>
        <p:spPr>
          <a:xfrm>
            <a:off x="838199" y="4026263"/>
            <a:ext cx="5122333" cy="1185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Require unavailable info</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Advertising industry opt-out tool</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Outstanding follow-up actions </a:t>
            </a:r>
            <a:endParaRPr/>
          </a:p>
        </p:txBody>
      </p:sp>
      <p:sp>
        <p:nvSpPr>
          <p:cNvPr id="419" name="Google Shape;419;p26"/>
          <p:cNvSpPr txBox="1"/>
          <p:nvPr/>
        </p:nvSpPr>
        <p:spPr>
          <a:xfrm>
            <a:off x="838198" y="5426735"/>
            <a:ext cx="5122333" cy="423333"/>
          </a:xfrm>
          <a:prstGeom prst="rect">
            <a:avLst/>
          </a:prstGeom>
          <a:solidFill>
            <a:srgbClr val="FFFFFF"/>
          </a:solidFill>
          <a:ln w="12700"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Ambiguous status</a:t>
            </a:r>
            <a:endParaRPr/>
          </a:p>
        </p:txBody>
      </p:sp>
      <p:sp>
        <p:nvSpPr>
          <p:cNvPr id="420" name="Google Shape;420;p26"/>
          <p:cNvSpPr/>
          <p:nvPr/>
        </p:nvSpPr>
        <p:spPr>
          <a:xfrm>
            <a:off x="7620000" y="1971937"/>
            <a:ext cx="2743200" cy="778934"/>
          </a:xfrm>
          <a:prstGeom prst="rect">
            <a:avLst/>
          </a:prstGeom>
          <a:solidFill>
            <a:srgbClr val="FFFFFF"/>
          </a:soli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Likely violate CCPA</a:t>
            </a:r>
            <a:endParaRPr/>
          </a:p>
        </p:txBody>
      </p:sp>
      <p:sp>
        <p:nvSpPr>
          <p:cNvPr id="421" name="Google Shape;421;p26"/>
          <p:cNvSpPr/>
          <p:nvPr/>
        </p:nvSpPr>
        <p:spPr>
          <a:xfrm>
            <a:off x="7620000" y="4229462"/>
            <a:ext cx="2743200" cy="778934"/>
          </a:xfrm>
          <a:prstGeom prst="rect">
            <a:avLst/>
          </a:prstGeom>
          <a:solidFill>
            <a:srgbClr val="FFFFFF"/>
          </a:soli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May violate CCPA</a:t>
            </a:r>
            <a:endParaRPr/>
          </a:p>
        </p:txBody>
      </p:sp>
      <p:sp>
        <p:nvSpPr>
          <p:cNvPr id="422" name="Google Shape;422;p26"/>
          <p:cNvSpPr/>
          <p:nvPr/>
        </p:nvSpPr>
        <p:spPr>
          <a:xfrm>
            <a:off x="7620000" y="5248934"/>
            <a:ext cx="2743200" cy="778934"/>
          </a:xfrm>
          <a:prstGeom prst="rect">
            <a:avLst/>
          </a:prstGeom>
          <a:solidFill>
            <a:srgbClr val="FFFFFF"/>
          </a:soli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Not violate CCPA</a:t>
            </a:r>
            <a:endParaRPr/>
          </a:p>
        </p:txBody>
      </p:sp>
      <p:sp>
        <p:nvSpPr>
          <p:cNvPr id="423" name="Google Shape;423;p26"/>
          <p:cNvSpPr/>
          <p:nvPr/>
        </p:nvSpPr>
        <p:spPr>
          <a:xfrm>
            <a:off x="5960532" y="225623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6"/>
          <p:cNvSpPr/>
          <p:nvPr/>
        </p:nvSpPr>
        <p:spPr>
          <a:xfrm>
            <a:off x="5960532" y="4540183"/>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5" name="Google Shape;425;p26"/>
          <p:cNvSpPr/>
          <p:nvPr/>
        </p:nvSpPr>
        <p:spPr>
          <a:xfrm>
            <a:off x="5960532" y="5545956"/>
            <a:ext cx="1659468" cy="210343"/>
          </a:xfrm>
          <a:prstGeom prst="rightArrow">
            <a:avLst>
              <a:gd name="adj1" fmla="val 50000"/>
              <a:gd name="adj2" fmla="val 50000"/>
            </a:avLst>
          </a:prstGeom>
          <a:solidFill>
            <a:srgbClr val="FFFFFF"/>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7"/>
          <p:cNvSpPr/>
          <p:nvPr/>
        </p:nvSpPr>
        <p:spPr>
          <a:xfrm>
            <a:off x="0" y="234576"/>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27"/>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27"/>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3" name="Google Shape;433;p27"/>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4" name="Google Shape;434;p27"/>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5" name="Google Shape;435;p27"/>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6" name="Google Shape;436;p27"/>
          <p:cNvSpPr txBox="1">
            <a:spLocks noGrp="1"/>
          </p:cNvSpPr>
          <p:nvPr>
            <p:ph type="title"/>
          </p:nvPr>
        </p:nvSpPr>
        <p:spPr>
          <a:xfrm>
            <a:off x="1314824" y="735106"/>
            <a:ext cx="10053763" cy="2928470"/>
          </a:xfrm>
          <a:prstGeom prst="rect">
            <a:avLst/>
          </a:prstGeom>
          <a:solidFill>
            <a:srgbClr val="FFFFFF"/>
          </a:solidFill>
          <a:ln>
            <a:noFill/>
          </a:ln>
        </p:spPr>
        <p:txBody>
          <a:bodyPr spcFirstLastPara="1" wrap="square" lIns="91425" tIns="45700" rIns="91425" bIns="45700" anchor="b" anchorCtr="0">
            <a:normAutofit/>
          </a:bodyPr>
          <a:lstStyle/>
          <a:p>
            <a:pPr algn="ctr"/>
            <a:r>
              <a:rPr sz="4400" dirty="0"/>
              <a:t>R</a:t>
            </a:r>
            <a:r>
              <a:rPr lang="en-US" sz="4400" dirty="0"/>
              <a:t>Q</a:t>
            </a:r>
            <a:r>
              <a:rPr sz="4400" dirty="0"/>
              <a:t>3: What Types Of Dark Patterns Are Used In The Opt-Out Process? </a:t>
            </a:r>
            <a:br>
              <a:rPr sz="4400" dirty="0"/>
            </a:br>
            <a:endParaRPr sz="4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3" name="Google Shape;443;p28"/>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4" name="Google Shape;444;p28"/>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5" name="Google Shape;445;p28"/>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6" name="Google Shape;446;p28"/>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7" name="Google Shape;447;p28"/>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48" name="Google Shape;448;p28"/>
          <p:cNvSpPr txBox="1">
            <a:spLocks noGrp="1"/>
          </p:cNvSpPr>
          <p:nvPr>
            <p:ph type="body" idx="1"/>
          </p:nvPr>
        </p:nvSpPr>
        <p:spPr>
          <a:xfrm>
            <a:off x="924910" y="1596623"/>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dirty="0"/>
              <a:t>"Obstruction" refers to dark patterns where users encounter barriers or hurdles that make it difficult for them to complete a task or access information</a:t>
            </a:r>
            <a:endParaRPr dirty="0"/>
          </a:p>
        </p:txBody>
      </p:sp>
      <p:pic>
        <p:nvPicPr>
          <p:cNvPr id="449" name="Google Shape;449;p28" descr="A screenshot of a computer&#10;&#10;Description automatically generated"/>
          <p:cNvPicPr preferRelativeResize="0"/>
          <p:nvPr/>
        </p:nvPicPr>
        <p:blipFill rotWithShape="1">
          <a:blip r:embed="rId3">
            <a:alphaModFix/>
          </a:blip>
          <a:srcRect/>
          <a:stretch/>
        </p:blipFill>
        <p:spPr>
          <a:xfrm>
            <a:off x="1106759" y="2677886"/>
            <a:ext cx="3405367" cy="2767922"/>
          </a:xfrm>
          <a:prstGeom prst="rect">
            <a:avLst/>
          </a:prstGeom>
          <a:noFill/>
          <a:ln w="9525" cap="flat" cmpd="sng">
            <a:solidFill>
              <a:schemeClr val="dk1"/>
            </a:solidFill>
            <a:prstDash val="solid"/>
            <a:round/>
            <a:headEnd type="none" w="sm" len="sm"/>
            <a:tailEnd type="none" w="sm" len="sm"/>
          </a:ln>
        </p:spPr>
      </p:pic>
      <p:sp>
        <p:nvSpPr>
          <p:cNvPr id="450" name="Google Shape;450;p28"/>
          <p:cNvSpPr txBox="1"/>
          <p:nvPr/>
        </p:nvSpPr>
        <p:spPr>
          <a:xfrm>
            <a:off x="1106758" y="5565768"/>
            <a:ext cx="3405368"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Verified email message </a:t>
            </a:r>
            <a:r>
              <a:rPr lang="en-US" sz="1400">
                <a:solidFill>
                  <a:schemeClr val="dk1"/>
                </a:solidFill>
                <a:latin typeface="Calibri"/>
                <a:ea typeface="Calibri"/>
                <a:cs typeface="Calibri"/>
                <a:sym typeface="Calibri"/>
              </a:rPr>
              <a:t>Users must solve a CAPTCHA and verify their identity via email to access a privacy portal. Website www.nfl.com.</a:t>
            </a:r>
            <a:endParaRPr/>
          </a:p>
        </p:txBody>
      </p:sp>
      <p:pic>
        <p:nvPicPr>
          <p:cNvPr id="451" name="Google Shape;451;p28" descr="A screenshot of a computer&#10;&#10;Description automatically generated"/>
          <p:cNvPicPr preferRelativeResize="0"/>
          <p:nvPr/>
        </p:nvPicPr>
        <p:blipFill rotWithShape="1">
          <a:blip r:embed="rId4">
            <a:alphaModFix/>
          </a:blip>
          <a:srcRect/>
          <a:stretch/>
        </p:blipFill>
        <p:spPr>
          <a:xfrm>
            <a:off x="6095998" y="2827151"/>
            <a:ext cx="4989243" cy="2156705"/>
          </a:xfrm>
          <a:prstGeom prst="rect">
            <a:avLst/>
          </a:prstGeom>
          <a:noFill/>
          <a:ln w="9525" cap="flat" cmpd="sng">
            <a:solidFill>
              <a:schemeClr val="dk1"/>
            </a:solidFill>
            <a:prstDash val="solid"/>
            <a:round/>
            <a:headEnd type="none" w="sm" len="sm"/>
            <a:tailEnd type="none" w="sm" len="sm"/>
          </a:ln>
        </p:spPr>
      </p:pic>
      <p:sp>
        <p:nvSpPr>
          <p:cNvPr id="452" name="Google Shape;452;p28"/>
          <p:cNvSpPr txBox="1"/>
          <p:nvPr/>
        </p:nvSpPr>
        <p:spPr>
          <a:xfrm>
            <a:off x="6095998" y="554758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Separate Submissions </a:t>
            </a:r>
            <a:r>
              <a:rPr lang="en-US" sz="1400">
                <a:solidFill>
                  <a:schemeClr val="dk1"/>
                </a:solidFill>
                <a:latin typeface="Calibri"/>
                <a:ea typeface="Calibri"/>
                <a:cs typeface="Calibri"/>
                <a:sym typeface="Calibri"/>
              </a:rPr>
              <a:t>Users can only opt out of either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sale or sharing of their personal information per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request—not both. Website www.finishline.com</a:t>
            </a:r>
            <a:endParaRPr sz="14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9"/>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8" name="Google Shape;458;p29"/>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29"/>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0" name="Google Shape;460;p29"/>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1" name="Google Shape;461;p29"/>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2" name="Google Shape;462;p29"/>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Obstruction</a:t>
            </a:r>
          </a:p>
        </p:txBody>
      </p:sp>
      <p:sp>
        <p:nvSpPr>
          <p:cNvPr id="463" name="Google Shape;463;p29"/>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"Obstruction" refers to dark patterns where users encounter barriers or hurdles that make it difficult for them to complete a task or access information</a:t>
            </a:r>
            <a:endParaRPr/>
          </a:p>
        </p:txBody>
      </p:sp>
      <p:sp>
        <p:nvSpPr>
          <p:cNvPr id="464" name="Google Shape;464;p29"/>
          <p:cNvSpPr txBox="1"/>
          <p:nvPr/>
        </p:nvSpPr>
        <p:spPr>
          <a:xfrm>
            <a:off x="624624" y="5433748"/>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Asymmetry </a:t>
            </a:r>
            <a:r>
              <a:rPr lang="en-US" sz="1400">
                <a:solidFill>
                  <a:schemeClr val="dk1"/>
                </a:solidFill>
                <a:latin typeface="Calibri"/>
                <a:ea typeface="Calibri"/>
                <a:cs typeface="Calibri"/>
                <a:sym typeface="Calibri"/>
              </a:rPr>
              <a:t>It only takes one click for users to opt-in</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(by clicking "Allow All") but it takes 2 clicks to opt-out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off and select "Confirm My Choices"). Website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www.huffpost.com.</a:t>
            </a:r>
            <a:endParaRPr/>
          </a:p>
        </p:txBody>
      </p:sp>
      <p:sp>
        <p:nvSpPr>
          <p:cNvPr id="465" name="Google Shape;465;p29"/>
          <p:cNvSpPr txBox="1"/>
          <p:nvPr/>
        </p:nvSpPr>
        <p:spPr>
          <a:xfrm>
            <a:off x="6717790" y="5541470"/>
            <a:ext cx="4849586" cy="738664"/>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Identity Confirmation </a:t>
            </a:r>
            <a:r>
              <a:rPr lang="en-US" sz="1400">
                <a:solidFill>
                  <a:schemeClr val="dk1"/>
                </a:solidFill>
                <a:latin typeface="Calibri"/>
                <a:ea typeface="Calibri"/>
                <a:cs typeface="Calibri"/>
                <a:sym typeface="Calibri"/>
              </a:rPr>
              <a:t>Users must verify their identity</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within a timeframe. If they fail, they have to resubmit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 request. Website https://epson.com/usa</a:t>
            </a:r>
            <a:endParaRPr sz="1400">
              <a:solidFill>
                <a:schemeClr val="dk1"/>
              </a:solidFill>
              <a:latin typeface="Calibri"/>
              <a:ea typeface="Calibri"/>
              <a:cs typeface="Calibri"/>
              <a:sym typeface="Calibri"/>
            </a:endParaRPr>
          </a:p>
        </p:txBody>
      </p:sp>
      <p:pic>
        <p:nvPicPr>
          <p:cNvPr id="466" name="Google Shape;466;p29" descr="A screenshot of a computer&#10;&#10;Description automatically generated"/>
          <p:cNvPicPr preferRelativeResize="0"/>
          <p:nvPr/>
        </p:nvPicPr>
        <p:blipFill rotWithShape="1">
          <a:blip r:embed="rId3">
            <a:alphaModFix/>
          </a:blip>
          <a:srcRect/>
          <a:stretch/>
        </p:blipFill>
        <p:spPr>
          <a:xfrm>
            <a:off x="637885" y="2677886"/>
            <a:ext cx="4194302" cy="2533267"/>
          </a:xfrm>
          <a:prstGeom prst="rect">
            <a:avLst/>
          </a:prstGeom>
          <a:noFill/>
          <a:ln w="9525" cap="flat" cmpd="sng">
            <a:solidFill>
              <a:schemeClr val="dk1"/>
            </a:solidFill>
            <a:prstDash val="solid"/>
            <a:round/>
            <a:headEnd type="none" w="sm" len="sm"/>
            <a:tailEnd type="none" w="sm" len="sm"/>
          </a:ln>
        </p:spPr>
      </p:pic>
      <p:pic>
        <p:nvPicPr>
          <p:cNvPr id="467" name="Google Shape;467;p29" descr="A screenshot of a message&#10;&#10;Description automatically generated"/>
          <p:cNvPicPr preferRelativeResize="0"/>
          <p:nvPr/>
        </p:nvPicPr>
        <p:blipFill rotWithShape="1">
          <a:blip r:embed="rId4">
            <a:alphaModFix/>
          </a:blip>
          <a:srcRect/>
          <a:stretch/>
        </p:blipFill>
        <p:spPr>
          <a:xfrm>
            <a:off x="6095998" y="2895160"/>
            <a:ext cx="5757816" cy="2315993"/>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3" name="Google Shape;473;p30"/>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4" name="Google Shape;474;p30"/>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0"/>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0"/>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30"/>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Interface Interference</a:t>
            </a:r>
          </a:p>
        </p:txBody>
      </p:sp>
      <p:sp>
        <p:nvSpPr>
          <p:cNvPr id="478" name="Google Shape;478;p30"/>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“Interface interference” is a strategy used to manipulate interfaces, privileging certain actions and, thus, limiting the discoverability of alternatives</a:t>
            </a:r>
            <a:endParaRPr/>
          </a:p>
        </p:txBody>
      </p:sp>
      <p:sp>
        <p:nvSpPr>
          <p:cNvPr id="479" name="Google Shape;479;p30"/>
          <p:cNvSpPr txBox="1"/>
          <p:nvPr/>
        </p:nvSpPr>
        <p:spPr>
          <a:xfrm>
            <a:off x="3553315" y="3986834"/>
            <a:ext cx="4849586" cy="523220"/>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Aesthetic manipulation </a:t>
            </a:r>
            <a:r>
              <a:rPr lang="en-US" sz="1400">
                <a:solidFill>
                  <a:schemeClr val="dk1"/>
                </a:solidFill>
                <a:latin typeface="Calibri"/>
                <a:ea typeface="Calibri"/>
                <a:cs typeface="Calibri"/>
                <a:sym typeface="Calibri"/>
              </a:rPr>
              <a:t>The link to opt-out form 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difficult to see. Website https://theweek.com.</a:t>
            </a:r>
            <a:endParaRPr/>
          </a:p>
        </p:txBody>
      </p:sp>
      <p:pic>
        <p:nvPicPr>
          <p:cNvPr id="480" name="Google Shape;480;p30"/>
          <p:cNvPicPr preferRelativeResize="0"/>
          <p:nvPr/>
        </p:nvPicPr>
        <p:blipFill rotWithShape="1">
          <a:blip r:embed="rId3">
            <a:alphaModFix/>
          </a:blip>
          <a:srcRect/>
          <a:stretch/>
        </p:blipFill>
        <p:spPr>
          <a:xfrm>
            <a:off x="2539491" y="3284346"/>
            <a:ext cx="6197600" cy="5715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71E6-4C7F-9C69-F4CA-72F44DAE89E7}"/>
              </a:ext>
            </a:extLst>
          </p:cNvPr>
          <p:cNvSpPr>
            <a:spLocks noGrp="1"/>
          </p:cNvSpPr>
          <p:nvPr>
            <p:ph type="title"/>
          </p:nvPr>
        </p:nvSpPr>
        <p:spPr>
          <a:xfrm>
            <a:off x="1227335" y="394253"/>
            <a:ext cx="9888496" cy="900131"/>
          </a:xfrm>
        </p:spPr>
        <p:txBody>
          <a:bodyPr anchor="t">
            <a:normAutofit/>
          </a:bodyPr>
          <a:lstStyle/>
          <a:p>
            <a:r>
              <a:rPr lang="en-US" sz="4000" dirty="0">
                <a:solidFill>
                  <a:schemeClr val="bg1"/>
                </a:solidFill>
              </a:rPr>
              <a:t>Opt-out Methods</a:t>
            </a:r>
            <a:endParaRPr lang="en-US" sz="4000" dirty="0">
              <a:solidFill>
                <a:schemeClr val="bg1"/>
              </a:solidFill>
              <a:latin typeface="+mn-lt"/>
            </a:endParaRPr>
          </a:p>
        </p:txBody>
      </p:sp>
      <p:sp>
        <p:nvSpPr>
          <p:cNvPr id="3083" name="Rectangle 3082">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16F37FA-B341-C216-B695-0FF8B6D5791B}"/>
              </a:ext>
            </a:extLst>
          </p:cNvPr>
          <p:cNvSpPr txBox="1"/>
          <p:nvPr/>
        </p:nvSpPr>
        <p:spPr>
          <a:xfrm>
            <a:off x="2352997" y="2341080"/>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My Personal Information</a:t>
            </a:r>
            <a:endParaRPr lang="en-US" sz="2800" b="0" dirty="0">
              <a:effectLst/>
            </a:endParaRPr>
          </a:p>
        </p:txBody>
      </p:sp>
      <p:sp>
        <p:nvSpPr>
          <p:cNvPr id="19" name="TextBox 18">
            <a:extLst>
              <a:ext uri="{FF2B5EF4-FFF2-40B4-BE49-F238E27FC236}">
                <a16:creationId xmlns:a16="http://schemas.microsoft.com/office/drawing/2014/main" id="{4AE77688-4421-D6EF-21F8-7A2511FF7CBC}"/>
              </a:ext>
            </a:extLst>
          </p:cNvPr>
          <p:cNvSpPr txBox="1"/>
          <p:nvPr/>
        </p:nvSpPr>
        <p:spPr>
          <a:xfrm>
            <a:off x="2390944" y="3633721"/>
            <a:ext cx="7892308" cy="1031051"/>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Do Not Sell or Share My Personal Information</a:t>
            </a:r>
          </a:p>
          <a:p>
            <a:pPr defTabSz="1280160">
              <a:spcAft>
                <a:spcPts val="600"/>
              </a:spcAft>
            </a:pPr>
            <a:r>
              <a:rPr lang="en-US" sz="2800" dirty="0">
                <a:solidFill>
                  <a:schemeClr val="bg1">
                    <a:lumMod val="65000"/>
                  </a:schemeClr>
                </a:solidFill>
                <a:latin typeface="Calibri" panose="020F0502020204030204" pitchFamily="34" charset="0"/>
              </a:rPr>
              <a:t>Limit the Use of My Sensitive Personal Information</a:t>
            </a:r>
            <a:endParaRPr lang="en-US" sz="2800" dirty="0">
              <a:solidFill>
                <a:schemeClr val="bg1">
                  <a:lumMod val="65000"/>
                </a:schemeClr>
              </a:solidFill>
            </a:endParaRPr>
          </a:p>
        </p:txBody>
      </p:sp>
      <p:sp>
        <p:nvSpPr>
          <p:cNvPr id="21" name="TextBox 20">
            <a:extLst>
              <a:ext uri="{FF2B5EF4-FFF2-40B4-BE49-F238E27FC236}">
                <a16:creationId xmlns:a16="http://schemas.microsoft.com/office/drawing/2014/main" id="{3BCBF627-41A6-DF6E-08F3-FDFB49C8DA25}"/>
              </a:ext>
            </a:extLst>
          </p:cNvPr>
          <p:cNvSpPr txBox="1"/>
          <p:nvPr/>
        </p:nvSpPr>
        <p:spPr>
          <a:xfrm>
            <a:off x="2390944" y="4871442"/>
            <a:ext cx="5738293"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Your Privacy Choices</a:t>
            </a:r>
            <a:endParaRPr lang="en-US" sz="2800" b="0" dirty="0">
              <a:effectLst/>
            </a:endParaRPr>
          </a:p>
        </p:txBody>
      </p:sp>
      <p:pic>
        <p:nvPicPr>
          <p:cNvPr id="1032" name="Picture 8" descr="CyLab researchers design privacy icon to be used by ...">
            <a:extLst>
              <a:ext uri="{FF2B5EF4-FFF2-40B4-BE49-F238E27FC236}">
                <a16:creationId xmlns:a16="http://schemas.microsoft.com/office/drawing/2014/main" id="{6ADC6F8C-1761-7EF4-ED55-80865B76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88" t="22203" r="3973" b="19288"/>
          <a:stretch/>
        </p:blipFill>
        <p:spPr bwMode="auto">
          <a:xfrm>
            <a:off x="5661654" y="4946722"/>
            <a:ext cx="868681" cy="4452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9F973BD-7071-CF5B-7DB4-B131469C7D22}"/>
              </a:ext>
            </a:extLst>
          </p:cNvPr>
          <p:cNvSpPr txBox="1"/>
          <p:nvPr/>
        </p:nvSpPr>
        <p:spPr>
          <a:xfrm>
            <a:off x="2390944" y="5571506"/>
            <a:ext cx="8589172" cy="523220"/>
          </a:xfrm>
          <a:prstGeom prst="rect">
            <a:avLst/>
          </a:prstGeom>
          <a:noFill/>
        </p:spPr>
        <p:txBody>
          <a:bodyPr wrap="square">
            <a:spAutoFit/>
          </a:bodyPr>
          <a:lstStyle/>
          <a:p>
            <a:pPr defTabSz="1280160">
              <a:spcAft>
                <a:spcPts val="600"/>
              </a:spcAft>
            </a:pPr>
            <a:r>
              <a:rPr lang="en-US" sz="2800" kern="1200" dirty="0">
                <a:solidFill>
                  <a:srgbClr val="000000"/>
                </a:solidFill>
                <a:latin typeface="Calibri" panose="020F0502020204030204" pitchFamily="34" charset="0"/>
                <a:ea typeface="+mn-ea"/>
                <a:cs typeface="+mn-cs"/>
              </a:rPr>
              <a:t>Frictionless opt-out preference signals (GPC).</a:t>
            </a:r>
          </a:p>
        </p:txBody>
      </p:sp>
      <p:sp>
        <p:nvSpPr>
          <p:cNvPr id="3" name="TextBox 2">
            <a:extLst>
              <a:ext uri="{FF2B5EF4-FFF2-40B4-BE49-F238E27FC236}">
                <a16:creationId xmlns:a16="http://schemas.microsoft.com/office/drawing/2014/main" id="{51C41D97-3D92-45B3-E8DA-0C429BBBE481}"/>
              </a:ext>
            </a:extLst>
          </p:cNvPr>
          <p:cNvSpPr txBox="1"/>
          <p:nvPr/>
        </p:nvSpPr>
        <p:spPr>
          <a:xfrm>
            <a:off x="441831" y="1793819"/>
            <a:ext cx="2184188" cy="523220"/>
          </a:xfrm>
          <a:prstGeom prst="rect">
            <a:avLst/>
          </a:prstGeom>
          <a:noFill/>
        </p:spPr>
        <p:txBody>
          <a:bodyPr wrap="none" rtlCol="0">
            <a:spAutoFit/>
          </a:bodyPr>
          <a:lstStyle/>
          <a:p>
            <a:r>
              <a:rPr lang="en-US" sz="2800" dirty="0"/>
              <a:t>Before CPRA: </a:t>
            </a:r>
          </a:p>
        </p:txBody>
      </p:sp>
      <p:sp>
        <p:nvSpPr>
          <p:cNvPr id="4" name="TextBox 3">
            <a:extLst>
              <a:ext uri="{FF2B5EF4-FFF2-40B4-BE49-F238E27FC236}">
                <a16:creationId xmlns:a16="http://schemas.microsoft.com/office/drawing/2014/main" id="{043651C8-D4B7-8655-606C-A1E7625107CD}"/>
              </a:ext>
            </a:extLst>
          </p:cNvPr>
          <p:cNvSpPr txBox="1"/>
          <p:nvPr/>
        </p:nvSpPr>
        <p:spPr>
          <a:xfrm>
            <a:off x="483593" y="2965581"/>
            <a:ext cx="4593693" cy="523220"/>
          </a:xfrm>
          <a:prstGeom prst="rect">
            <a:avLst/>
          </a:prstGeom>
          <a:noFill/>
        </p:spPr>
        <p:txBody>
          <a:bodyPr wrap="none" rtlCol="0">
            <a:spAutoFit/>
          </a:bodyPr>
          <a:lstStyle/>
          <a:p>
            <a:r>
              <a:rPr lang="en-US" sz="2800" dirty="0"/>
              <a:t>After CPRA (any of the three): </a:t>
            </a:r>
          </a:p>
        </p:txBody>
      </p:sp>
    </p:spTree>
    <p:extLst>
      <p:ext uri="{BB962C8B-B14F-4D97-AF65-F5344CB8AC3E}">
        <p14:creationId xmlns:p14="http://schemas.microsoft.com/office/powerpoint/2010/main" val="246342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31"/>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6" name="Google Shape;486;p31"/>
          <p:cNvSpPr/>
          <p:nvPr/>
        </p:nvSpPr>
        <p:spPr>
          <a:xfrm flipH="1">
            <a:off x="-1" y="-1"/>
            <a:ext cx="121919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7" name="Google Shape;487;p31"/>
          <p:cNvSpPr/>
          <p:nvPr/>
        </p:nvSpPr>
        <p:spPr>
          <a:xfrm rot="10800000" flipH="1">
            <a:off x="-3" y="0"/>
            <a:ext cx="8115306"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8" name="Google Shape;488;p31"/>
          <p:cNvSpPr/>
          <p:nvPr/>
        </p:nvSpPr>
        <p:spPr>
          <a:xfrm flipH="1">
            <a:off x="8115299" y="-1"/>
            <a:ext cx="4076698" cy="159074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9" name="Google Shape;489;p31"/>
          <p:cNvSpPr/>
          <p:nvPr/>
        </p:nvSpPr>
        <p:spPr>
          <a:xfrm>
            <a:off x="459350" y="-1"/>
            <a:ext cx="11732646" cy="159743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0" name="Google Shape;490;p31"/>
          <p:cNvSpPr txBox="1">
            <a:spLocks noGrp="1"/>
          </p:cNvSpPr>
          <p:nvPr>
            <p:ph type="title"/>
          </p:nvPr>
        </p:nvSpPr>
        <p:spPr>
          <a:xfrm>
            <a:off x="1371599" y="294538"/>
            <a:ext cx="9895951" cy="1033669"/>
          </a:xfrm>
          <a:prstGeom prst="rect">
            <a:avLst/>
          </a:prstGeom>
          <a:solidFill>
            <a:srgbClr val="FFFFFF"/>
          </a:solidFill>
          <a:ln>
            <a:noFill/>
          </a:ln>
        </p:spPr>
        <p:txBody>
          <a:bodyPr spcFirstLastPara="1" wrap="square" lIns="91425" tIns="45700" rIns="91425" bIns="45700" anchor="ctr" anchorCtr="0">
            <a:normAutofit/>
          </a:bodyPr>
          <a:lstStyle/>
          <a:p>
            <a:r>
              <a:t>Misdirection</a:t>
            </a:r>
          </a:p>
        </p:txBody>
      </p:sp>
      <p:sp>
        <p:nvSpPr>
          <p:cNvPr id="491" name="Google Shape;491;p31"/>
          <p:cNvSpPr txBox="1">
            <a:spLocks noGrp="1"/>
          </p:cNvSpPr>
          <p:nvPr>
            <p:ph type="body" idx="1"/>
          </p:nvPr>
        </p:nvSpPr>
        <p:spPr>
          <a:xfrm>
            <a:off x="429617" y="1746697"/>
            <a:ext cx="9724031" cy="931189"/>
          </a:xfrm>
          <a:prstGeom prst="rect">
            <a:avLst/>
          </a:prstGeom>
          <a:solidFill>
            <a:srgbClr val="FFFFFF"/>
          </a:solid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sz="2000"/>
              <a:t>“Misdirection” refers to dark patterns where the instructions about how to exercise privacy-protective choices are either not mentioned or are very confusing.</a:t>
            </a:r>
            <a:endParaRPr/>
          </a:p>
        </p:txBody>
      </p:sp>
      <p:sp>
        <p:nvSpPr>
          <p:cNvPr id="492" name="Google Shape;492;p31"/>
          <p:cNvSpPr txBox="1"/>
          <p:nvPr/>
        </p:nvSpPr>
        <p:spPr>
          <a:xfrm>
            <a:off x="3671205" y="5132611"/>
            <a:ext cx="4849586" cy="954107"/>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Confusing Choices </a:t>
            </a:r>
            <a:r>
              <a:rPr lang="en-US" sz="1400">
                <a:solidFill>
                  <a:schemeClr val="dk1"/>
                </a:solidFill>
                <a:latin typeface="Calibri"/>
                <a:ea typeface="Calibri"/>
                <a:cs typeface="Calibri"/>
                <a:sym typeface="Calibri"/>
              </a:rPr>
              <a:t>The users are instructed to "use this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toggle switch". However, neither the text nor the toggle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clearly indicates which direction should be toggled to.</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Website www.apartmenttherapy.com.</a:t>
            </a:r>
            <a:endParaRPr/>
          </a:p>
        </p:txBody>
      </p:sp>
      <p:pic>
        <p:nvPicPr>
          <p:cNvPr id="493" name="Google Shape;493;p31" descr="A screenshot of a computer&#10;&#10;Description automatically generated"/>
          <p:cNvPicPr preferRelativeResize="0"/>
          <p:nvPr/>
        </p:nvPicPr>
        <p:blipFill rotWithShape="1">
          <a:blip r:embed="rId3">
            <a:alphaModFix/>
          </a:blip>
          <a:srcRect/>
          <a:stretch/>
        </p:blipFill>
        <p:spPr>
          <a:xfrm>
            <a:off x="2280158" y="2827151"/>
            <a:ext cx="6997700" cy="2057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2"/>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32"/>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32"/>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32"/>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2"/>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4" name="Google Shape;504;p32"/>
          <p:cNvSpPr txBox="1">
            <a:spLocks noGrp="1"/>
          </p:cNvSpPr>
          <p:nvPr>
            <p:ph type="title"/>
          </p:nvPr>
        </p:nvSpPr>
        <p:spPr>
          <a:xfrm>
            <a:off x="1069115" y="1964765"/>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3600" dirty="0"/>
              <a:t>R</a:t>
            </a:r>
            <a:r>
              <a:rPr lang="en-US" sz="3600" dirty="0"/>
              <a:t>Q</a:t>
            </a:r>
            <a:r>
              <a:rPr sz="3600" dirty="0"/>
              <a:t>3: Are These Dark Patterns Violating C</a:t>
            </a:r>
            <a:r>
              <a:rPr lang="en-US" sz="3600" dirty="0"/>
              <a:t>CPA</a:t>
            </a:r>
            <a:r>
              <a:rPr sz="3600" dirty="0"/>
              <a:t> Requirements Or Are They Exploiting The Loopholes That Have Not Been Addressed By The C</a:t>
            </a:r>
            <a:r>
              <a:rPr lang="en-US" sz="3600" dirty="0"/>
              <a:t>CPA</a:t>
            </a:r>
            <a:r>
              <a:rPr sz="3600" dirty="0"/>
              <a:t>? </a:t>
            </a:r>
            <a:br>
              <a:rPr sz="3600" dirty="0"/>
            </a:br>
            <a:r>
              <a:rPr sz="3600" dirty="0"/>
              <a:t> </a:t>
            </a:r>
            <a:br>
              <a:rPr sz="3600" dirty="0"/>
            </a:br>
            <a:endParaRPr sz="36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pic>
        <p:nvPicPr>
          <p:cNvPr id="510" name="Google Shape;510;p33" descr="A white sheet with black text&#10;&#10;Description automatically generated with medium confidence"/>
          <p:cNvPicPr preferRelativeResize="0"/>
          <p:nvPr/>
        </p:nvPicPr>
        <p:blipFill rotWithShape="1">
          <a:blip r:embed="rId3">
            <a:alphaModFix/>
          </a:blip>
          <a:srcRect/>
          <a:stretch/>
        </p:blipFill>
        <p:spPr>
          <a:xfrm>
            <a:off x="2667000" y="31750"/>
            <a:ext cx="6858000" cy="6794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6" name="Google Shape;516;p34"/>
          <p:cNvSpPr/>
          <p:nvPr/>
        </p:nvSpPr>
        <p:spPr>
          <a:xfrm rot="10800000">
            <a:off x="-2" y="-22693"/>
            <a:ext cx="12191999" cy="437412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34"/>
          <p:cNvSpPr/>
          <p:nvPr/>
        </p:nvSpPr>
        <p:spPr>
          <a:xfrm rot="5400000">
            <a:off x="3908719" y="-3931841"/>
            <a:ext cx="4374557" cy="12192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34"/>
          <p:cNvSpPr/>
          <p:nvPr/>
        </p:nvSpPr>
        <p:spPr>
          <a:xfrm rot="5400000">
            <a:off x="4136696" y="-3703868"/>
            <a:ext cx="4374128" cy="1173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4"/>
          <p:cNvSpPr/>
          <p:nvPr/>
        </p:nvSpPr>
        <p:spPr>
          <a:xfrm>
            <a:off x="-5" y="-22690"/>
            <a:ext cx="8542485" cy="437412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4"/>
          <p:cNvSpPr/>
          <p:nvPr/>
        </p:nvSpPr>
        <p:spPr>
          <a:xfrm rot="-9091028">
            <a:off x="5945431" y="-1032053"/>
            <a:ext cx="4990147"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1" name="Google Shape;521;p34"/>
          <p:cNvSpPr txBox="1">
            <a:spLocks noGrp="1"/>
          </p:cNvSpPr>
          <p:nvPr>
            <p:ph type="title"/>
          </p:nvPr>
        </p:nvSpPr>
        <p:spPr>
          <a:xfrm>
            <a:off x="1296878" y="1399842"/>
            <a:ext cx="10053763" cy="2928470"/>
          </a:xfrm>
          <a:prstGeom prst="rect">
            <a:avLst/>
          </a:prstGeom>
          <a:solidFill>
            <a:srgbClr val="FFFFFF"/>
          </a:solidFill>
          <a:ln>
            <a:noFill/>
          </a:ln>
        </p:spPr>
        <p:txBody>
          <a:bodyPr spcFirstLastPara="1" wrap="square" lIns="91425" tIns="45700" rIns="91425" bIns="45700" anchor="b" anchorCtr="0">
            <a:noAutofit/>
          </a:bodyPr>
          <a:lstStyle/>
          <a:p>
            <a:pPr algn="ctr"/>
            <a:r>
              <a:rPr sz="4400" dirty="0"/>
              <a:t>R</a:t>
            </a:r>
            <a:r>
              <a:rPr lang="en-US" sz="4400" dirty="0"/>
              <a:t>Q</a:t>
            </a:r>
            <a:r>
              <a:rPr sz="4400" dirty="0"/>
              <a:t>4: What Are The Characteristics Of Websites That Employ Dark Patterns? </a:t>
            </a:r>
            <a:br>
              <a:rPr sz="4400" dirty="0"/>
            </a:br>
            <a:r>
              <a:rPr sz="4400" dirty="0"/>
              <a:t> </a:t>
            </a:r>
            <a:br>
              <a:rPr sz="4400" dirty="0"/>
            </a:br>
            <a:endParaRPr sz="44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35"/>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8" name="Google Shape;528;p35"/>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9" name="Google Shape;529;p35"/>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5"/>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5"/>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5"/>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33" name="Google Shape;533;p35" descr="A graph of dark patterns&#10;&#10;Description automatically generated"/>
          <p:cNvPicPr preferRelativeResize="0">
            <a:picLocks noGrp="1"/>
          </p:cNvPicPr>
          <p:nvPr>
            <p:ph type="body" idx="1"/>
          </p:nvPr>
        </p:nvPicPr>
        <p:blipFill rotWithShape="1">
          <a:blip r:embed="rId3">
            <a:alphaModFix/>
          </a:blip>
          <a:srcRect/>
          <a:stretch/>
        </p:blipFill>
        <p:spPr>
          <a:xfrm>
            <a:off x="4833538" y="467208"/>
            <a:ext cx="6563528" cy="592358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6"/>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6"/>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6"/>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36"/>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2" name="Google Shape;542;p36"/>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3" name="Google Shape;543;p36"/>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a:bodyPr>
          <a:lstStyle/>
          <a:p>
            <a:r>
              <a:t>Prevalence Of Dark Patterns</a:t>
            </a:r>
          </a:p>
        </p:txBody>
      </p:sp>
      <p:pic>
        <p:nvPicPr>
          <p:cNvPr id="544" name="Google Shape;544;p36" descr="A table with text overlay&#10;&#10;Description automatically generated"/>
          <p:cNvPicPr preferRelativeResize="0">
            <a:picLocks noGrp="1"/>
          </p:cNvPicPr>
          <p:nvPr>
            <p:ph type="body" idx="1"/>
          </p:nvPr>
        </p:nvPicPr>
        <p:blipFill rotWithShape="1">
          <a:blip r:embed="rId3">
            <a:alphaModFix/>
          </a:blip>
          <a:srcRect/>
          <a:stretch/>
        </p:blipFill>
        <p:spPr>
          <a:xfrm>
            <a:off x="4502428" y="1008376"/>
            <a:ext cx="7225748" cy="484124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7"/>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7"/>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7"/>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2" name="Google Shape;552;p37"/>
          <p:cNvSpPr/>
          <p:nvPr/>
        </p:nvSpPr>
        <p:spPr>
          <a:xfrm rot="-5400000" flipH="1">
            <a:off x="-1180882" y="1638085"/>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3" name="Google Shape;553;p37"/>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7"/>
          <p:cNvSpPr txBox="1">
            <a:spLocks noGrp="1"/>
          </p:cNvSpPr>
          <p:nvPr>
            <p:ph type="title"/>
          </p:nvPr>
        </p:nvSpPr>
        <p:spPr>
          <a:xfrm>
            <a:off x="660041" y="2767106"/>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t>Distribution Of Dark Patterns Across Opt-Out Control Methods</a:t>
            </a:r>
          </a:p>
        </p:txBody>
      </p:sp>
      <p:pic>
        <p:nvPicPr>
          <p:cNvPr id="555" name="Google Shape;555;p37" descr="A screenshot of a graph&#10;&#10;Description automatically generated"/>
          <p:cNvPicPr preferRelativeResize="0">
            <a:picLocks noGrp="1"/>
          </p:cNvPicPr>
          <p:nvPr>
            <p:ph type="body" idx="1"/>
          </p:nvPr>
        </p:nvPicPr>
        <p:blipFill rotWithShape="1">
          <a:blip r:embed="rId3">
            <a:alphaModFix/>
          </a:blip>
          <a:srcRect/>
          <a:stretch/>
        </p:blipFill>
        <p:spPr>
          <a:xfrm>
            <a:off x="4509049" y="596186"/>
            <a:ext cx="7225748" cy="381158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8"/>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8"/>
          <p:cNvSpPr/>
          <p:nvPr/>
        </p:nvSpPr>
        <p:spPr>
          <a:xfrm rot="5400000" flipH="1">
            <a:off x="-1417539" y="1417538"/>
            <a:ext cx="6875818" cy="4040744"/>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8"/>
          <p:cNvSpPr/>
          <p:nvPr/>
        </p:nvSpPr>
        <p:spPr>
          <a:xfrm rot="-5400000">
            <a:off x="-158495" y="2660473"/>
            <a:ext cx="4355594" cy="4038603"/>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8"/>
          <p:cNvSpPr/>
          <p:nvPr/>
        </p:nvSpPr>
        <p:spPr>
          <a:xfrm rot="-5400000" flipH="1">
            <a:off x="-1180883" y="1665241"/>
            <a:ext cx="6857572" cy="358140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38"/>
          <p:cNvSpPr/>
          <p:nvPr/>
        </p:nvSpPr>
        <p:spPr>
          <a:xfrm rot="6097846">
            <a:off x="-747355" y="1201312"/>
            <a:ext cx="4808302" cy="4088666"/>
          </a:xfrm>
          <a:custGeom>
            <a:avLst/>
            <a:gdLst/>
            <a:ahLst/>
            <a:cxnLst/>
            <a:rect l="l" t="t" r="r" b="b"/>
            <a:pathLst>
              <a:path w="4808302" h="4088666" extrusionOk="0">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5" name="Google Shape;565;p38"/>
          <p:cNvSpPr txBox="1">
            <a:spLocks noGrp="1"/>
          </p:cNvSpPr>
          <p:nvPr>
            <p:ph type="title"/>
          </p:nvPr>
        </p:nvSpPr>
        <p:spPr>
          <a:xfrm>
            <a:off x="578888" y="1709692"/>
            <a:ext cx="2880828" cy="3071906"/>
          </a:xfrm>
          <a:prstGeom prst="rect">
            <a:avLst/>
          </a:prstGeom>
          <a:solidFill>
            <a:srgbClr val="FFFFFF"/>
          </a:solidFill>
          <a:ln>
            <a:noFill/>
          </a:ln>
        </p:spPr>
        <p:txBody>
          <a:bodyPr spcFirstLastPara="1" wrap="square" lIns="91425" tIns="45700" rIns="91425" bIns="45700" anchor="t" anchorCtr="0">
            <a:normAutofit fontScale="90000"/>
          </a:bodyPr>
          <a:lstStyle/>
          <a:p>
            <a:r>
              <a:rPr dirty="0"/>
              <a:t>Distribution Of Dark Patterns Across Third-Party Platforms</a:t>
            </a:r>
          </a:p>
        </p:txBody>
      </p:sp>
      <p:pic>
        <p:nvPicPr>
          <p:cNvPr id="566" name="Google Shape;566;p38" descr="A screenshot of a graph&#10;&#10;Description automatically generated"/>
          <p:cNvPicPr preferRelativeResize="0">
            <a:picLocks noGrp="1"/>
          </p:cNvPicPr>
          <p:nvPr>
            <p:ph type="body" idx="1"/>
          </p:nvPr>
        </p:nvPicPr>
        <p:blipFill rotWithShape="1">
          <a:blip r:embed="rId3">
            <a:alphaModFix/>
          </a:blip>
          <a:srcRect/>
          <a:stretch/>
        </p:blipFill>
        <p:spPr>
          <a:xfrm>
            <a:off x="4502428" y="1405791"/>
            <a:ext cx="7225748" cy="40464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0"/>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40"/>
          <p:cNvSpPr/>
          <p:nvPr/>
        </p:nvSpPr>
        <p:spPr>
          <a:xfrm flipH="1">
            <a:off x="2" y="0"/>
            <a:ext cx="12191998" cy="157595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40"/>
          <p:cNvSpPr/>
          <p:nvPr/>
        </p:nvSpPr>
        <p:spPr>
          <a:xfrm rot="10800000" flipH="1">
            <a:off x="8128857" y="0"/>
            <a:ext cx="4063143" cy="157641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40"/>
          <p:cNvSpPr/>
          <p:nvPr/>
        </p:nvSpPr>
        <p:spPr>
          <a:xfrm rot="5400000">
            <a:off x="5307777" y="-5307778"/>
            <a:ext cx="1576446" cy="12192002"/>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9" name="Google Shape;589;p40"/>
          <p:cNvSpPr txBox="1">
            <a:spLocks noGrp="1"/>
          </p:cNvSpPr>
          <p:nvPr>
            <p:ph type="title"/>
          </p:nvPr>
        </p:nvSpPr>
        <p:spPr>
          <a:xfrm>
            <a:off x="1371597" y="348865"/>
            <a:ext cx="10044023" cy="877729"/>
          </a:xfrm>
          <a:prstGeom prst="rect">
            <a:avLst/>
          </a:prstGeom>
          <a:solidFill>
            <a:srgbClr val="FFFFFF"/>
          </a:solidFill>
          <a:ln>
            <a:noFill/>
          </a:ln>
        </p:spPr>
        <p:txBody>
          <a:bodyPr spcFirstLastPara="1" wrap="square" lIns="91425" tIns="45700" rIns="91425" bIns="45700" anchor="ctr" anchorCtr="0">
            <a:normAutofit/>
          </a:bodyPr>
          <a:lstStyle/>
          <a:p>
            <a:r>
              <a:t>Discussion</a:t>
            </a:r>
          </a:p>
        </p:txBody>
      </p:sp>
      <p:grpSp>
        <p:nvGrpSpPr>
          <p:cNvPr id="590" name="Google Shape;590;p40"/>
          <p:cNvGrpSpPr/>
          <p:nvPr/>
        </p:nvGrpSpPr>
        <p:grpSpPr>
          <a:xfrm>
            <a:off x="639001" y="1924822"/>
            <a:ext cx="10920912" cy="2557399"/>
            <a:chOff x="6916" y="202387"/>
            <a:chExt cx="10920912" cy="2557399"/>
          </a:xfrm>
        </p:grpSpPr>
        <p:sp>
          <p:nvSpPr>
            <p:cNvPr id="591" name="Google Shape;591;p40"/>
            <p:cNvSpPr/>
            <p:nvPr/>
          </p:nvSpPr>
          <p:spPr>
            <a:xfrm>
              <a:off x="1077926" y="202387"/>
              <a:ext cx="1140268" cy="1140268"/>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0"/>
            <p:cNvSpPr/>
            <p:nvPr/>
          </p:nvSpPr>
          <p:spPr>
            <a:xfrm>
              <a:off x="6916"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0"/>
            <p:cNvSpPr txBox="1"/>
            <p:nvPr/>
          </p:nvSpPr>
          <p:spPr>
            <a:xfrm>
              <a:off x="6916"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Effectiveness of the CCPA</a:t>
              </a:r>
              <a:endParaRPr/>
            </a:p>
          </p:txBody>
        </p:sp>
        <p:sp>
          <p:nvSpPr>
            <p:cNvPr id="594" name="Google Shape;594;p40"/>
            <p:cNvSpPr/>
            <p:nvPr/>
          </p:nvSpPr>
          <p:spPr>
            <a:xfrm>
              <a:off x="932213" y="1963313"/>
              <a:ext cx="1326784"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0"/>
            <p:cNvSpPr txBox="1"/>
            <p:nvPr/>
          </p:nvSpPr>
          <p:spPr>
            <a:xfrm>
              <a:off x="496165" y="1963315"/>
              <a:ext cx="2242500" cy="5310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Seems to improve since the CPRA went into effect</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However, many websites still fail to comply with the CCPA</a:t>
              </a:r>
              <a:endParaRPr/>
            </a:p>
          </p:txBody>
        </p:sp>
        <p:sp>
          <p:nvSpPr>
            <p:cNvPr id="596" name="Google Shape;596;p40"/>
            <p:cNvSpPr/>
            <p:nvPr/>
          </p:nvSpPr>
          <p:spPr>
            <a:xfrm>
              <a:off x="4905969" y="202387"/>
              <a:ext cx="1140268" cy="1140268"/>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0"/>
            <p:cNvSpPr/>
            <p:nvPr/>
          </p:nvSpPr>
          <p:spPr>
            <a:xfrm>
              <a:off x="383495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0"/>
            <p:cNvSpPr txBox="1"/>
            <p:nvPr/>
          </p:nvSpPr>
          <p:spPr>
            <a:xfrm>
              <a:off x="383495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Challenges of measuring CCPA non-compliance</a:t>
              </a:r>
              <a:endParaRPr/>
            </a:p>
          </p:txBody>
        </p:sp>
        <p:sp>
          <p:nvSpPr>
            <p:cNvPr id="599" name="Google Shape;599;p40"/>
            <p:cNvSpPr/>
            <p:nvPr/>
          </p:nvSpPr>
          <p:spPr>
            <a:xfrm>
              <a:off x="4368717" y="2228804"/>
              <a:ext cx="2190406"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0"/>
            <p:cNvSpPr txBox="1"/>
            <p:nvPr/>
          </p:nvSpPr>
          <p:spPr>
            <a:xfrm>
              <a:off x="4368717" y="2228804"/>
              <a:ext cx="2190406"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Human-Intensive and Time Consuming to Examine Opt-Out Process.</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Defining a Dark Pattern.</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Challenges of Verifying Whether Opt-Out Request Is Complied With and Fully Executed.</a:t>
              </a:r>
              <a:endParaRPr/>
            </a:p>
          </p:txBody>
        </p:sp>
        <p:sp>
          <p:nvSpPr>
            <p:cNvPr id="601" name="Google Shape;601;p40"/>
            <p:cNvSpPr/>
            <p:nvPr/>
          </p:nvSpPr>
          <p:spPr>
            <a:xfrm>
              <a:off x="8734013" y="202387"/>
              <a:ext cx="1140268" cy="1140268"/>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0"/>
            <p:cNvSpPr/>
            <p:nvPr/>
          </p:nvSpPr>
          <p:spPr>
            <a:xfrm>
              <a:off x="7669919" y="1462224"/>
              <a:ext cx="3257909" cy="4886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0"/>
            <p:cNvSpPr txBox="1"/>
            <p:nvPr/>
          </p:nvSpPr>
          <p:spPr>
            <a:xfrm>
              <a:off x="7669919" y="1462224"/>
              <a:ext cx="3257909" cy="488686"/>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700"/>
                <a:buFont typeface="Calibri"/>
                <a:buNone/>
              </a:pPr>
              <a:r>
                <a:rPr lang="en-US" sz="1700" b="1">
                  <a:solidFill>
                    <a:schemeClr val="dk1"/>
                  </a:solidFill>
                  <a:latin typeface="Calibri"/>
                  <a:ea typeface="Calibri"/>
                  <a:cs typeface="Calibri"/>
                  <a:sym typeface="Calibri"/>
                </a:rPr>
                <a:t>Recommendations</a:t>
              </a:r>
              <a:endParaRPr/>
            </a:p>
          </p:txBody>
        </p:sp>
        <p:sp>
          <p:nvSpPr>
            <p:cNvPr id="604" name="Google Shape;604;p40"/>
            <p:cNvSpPr/>
            <p:nvPr/>
          </p:nvSpPr>
          <p:spPr>
            <a:xfrm>
              <a:off x="8288166" y="1963313"/>
              <a:ext cx="2181169" cy="53098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0"/>
            <p:cNvSpPr txBox="1"/>
            <p:nvPr/>
          </p:nvSpPr>
          <p:spPr>
            <a:xfrm>
              <a:off x="8288166" y="1963313"/>
              <a:ext cx="2181169" cy="53098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300"/>
                <a:buFont typeface="Calibri"/>
                <a:buNone/>
              </a:pPr>
              <a:r>
                <a:rPr lang="en-US" sz="1300">
                  <a:solidFill>
                    <a:schemeClr val="dk1"/>
                  </a:solidFill>
                  <a:latin typeface="Calibri"/>
                  <a:ea typeface="Calibri"/>
                  <a:cs typeface="Calibri"/>
                  <a:sym typeface="Calibri"/>
                </a:rPr>
                <a:t>Regulators should take action to enforce the law</a:t>
              </a:r>
              <a:endParaRPr/>
            </a:p>
            <a:p>
              <a:pPr marL="0" marR="0" lvl="0" indent="0" algn="l" rtl="0">
                <a:lnSpc>
                  <a:spcPct val="90000"/>
                </a:lnSpc>
                <a:spcBef>
                  <a:spcPts val="455"/>
                </a:spcBef>
                <a:spcAft>
                  <a:spcPts val="0"/>
                </a:spcAft>
                <a:buClr>
                  <a:schemeClr val="dk1"/>
                </a:buClr>
                <a:buSzPts val="1300"/>
                <a:buFont typeface="Calibri"/>
                <a:buNone/>
              </a:pPr>
              <a:r>
                <a:rPr lang="en-US" sz="1300">
                  <a:solidFill>
                    <a:schemeClr val="dk1"/>
                  </a:solidFill>
                  <a:latin typeface="Calibri"/>
                  <a:ea typeface="Calibri"/>
                  <a:cs typeface="Calibri"/>
                  <a:sym typeface="Calibri"/>
                </a:rPr>
                <a:t>Policy makers need clearer guidelines and more specific requirements, should draft the law to make it easy to compliance check the website’ opt-out processes</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42"/>
          <p:cNvSpPr/>
          <p:nvPr/>
        </p:nvSpPr>
        <p:spPr>
          <a:xfrm>
            <a:off x="0" y="0"/>
            <a:ext cx="12188952"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42"/>
          <p:cNvSpPr/>
          <p:nvPr/>
        </p:nvSpPr>
        <p:spPr>
          <a:xfrm rot="5400000" flipH="1">
            <a:off x="-1410084" y="1410082"/>
            <a:ext cx="6858000" cy="403783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42"/>
          <p:cNvSpPr/>
          <p:nvPr/>
        </p:nvSpPr>
        <p:spPr>
          <a:xfrm rot="5400000" flipH="1">
            <a:off x="-1410085" y="1420219"/>
            <a:ext cx="6857999" cy="403783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42"/>
          <p:cNvSpPr/>
          <p:nvPr/>
        </p:nvSpPr>
        <p:spPr>
          <a:xfrm rot="5400000" flipH="1">
            <a:off x="767923" y="3588085"/>
            <a:ext cx="2501979" cy="4037841"/>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2"/>
          <p:cNvSpPr/>
          <p:nvPr/>
        </p:nvSpPr>
        <p:spPr>
          <a:xfrm rot="5400000" flipH="1">
            <a:off x="-1410093" y="1399943"/>
            <a:ext cx="6858003" cy="403783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2"/>
          <p:cNvSpPr txBox="1">
            <a:spLocks noGrp="1"/>
          </p:cNvSpPr>
          <p:nvPr>
            <p:ph type="title"/>
          </p:nvPr>
        </p:nvSpPr>
        <p:spPr>
          <a:xfrm>
            <a:off x="466722" y="586855"/>
            <a:ext cx="3201366" cy="3387497"/>
          </a:xfrm>
          <a:prstGeom prst="rect">
            <a:avLst/>
          </a:prstGeom>
          <a:solidFill>
            <a:srgbClr val="FFFFFF"/>
          </a:solidFill>
          <a:ln>
            <a:noFill/>
          </a:ln>
        </p:spPr>
        <p:txBody>
          <a:bodyPr spcFirstLastPara="1" wrap="square" lIns="91425" tIns="45700" rIns="91425" bIns="45700" anchor="b" anchorCtr="0">
            <a:normAutofit/>
          </a:bodyPr>
          <a:lstStyle/>
          <a:p>
            <a:r>
              <a:t>Conclusions</a:t>
            </a:r>
          </a:p>
        </p:txBody>
      </p:sp>
      <p:sp>
        <p:nvSpPr>
          <p:cNvPr id="632" name="Google Shape;632;p42"/>
          <p:cNvSpPr txBox="1">
            <a:spLocks noGrp="1"/>
          </p:cNvSpPr>
          <p:nvPr>
            <p:ph type="body" idx="1"/>
          </p:nvPr>
        </p:nvSpPr>
        <p:spPr>
          <a:xfrm>
            <a:off x="4810259" y="649480"/>
            <a:ext cx="6555347" cy="5546047"/>
          </a:xfrm>
          <a:prstGeom prst="rect">
            <a:avLst/>
          </a:prstGeom>
          <a:solidFill>
            <a:srgbClr val="FFFFFF"/>
          </a:solidFill>
          <a:ln>
            <a:noFill/>
          </a:ln>
        </p:spPr>
        <p:txBody>
          <a:bodyPr spcFirstLastPara="1" wrap="square" lIns="91425" tIns="45700" rIns="91425" bIns="45700" anchor="ctr" anchorCtr="0">
            <a:normAutofit/>
          </a:bodyPr>
          <a:lstStyle/>
          <a:p>
            <a:pPr marL="514350" lvl="0" indent="-387350" algn="l" rtl="0">
              <a:lnSpc>
                <a:spcPct val="90000"/>
              </a:lnSpc>
              <a:spcBef>
                <a:spcPts val="0"/>
              </a:spcBef>
              <a:spcAft>
                <a:spcPts val="0"/>
              </a:spcAft>
              <a:buClr>
                <a:schemeClr val="dk1"/>
              </a:buClr>
              <a:buSzPts val="2000"/>
              <a:buNone/>
            </a:pPr>
            <a:endParaRPr sz="2000"/>
          </a:p>
          <a:p>
            <a:pPr marL="514350" lvl="0" indent="-514350" algn="l" rtl="0">
              <a:lnSpc>
                <a:spcPct val="90000"/>
              </a:lnSpc>
              <a:spcBef>
                <a:spcPts val="1000"/>
              </a:spcBef>
              <a:spcAft>
                <a:spcPts val="0"/>
              </a:spcAft>
              <a:buClr>
                <a:schemeClr val="dk1"/>
              </a:buClr>
              <a:buSzPts val="2000"/>
              <a:buAutoNum type="arabicPeriod"/>
            </a:pPr>
            <a:r>
              <a:rPr lang="en-US" sz="2000"/>
              <a:t>RQ1: Can consumers successfully exercise their opt-out rights? </a:t>
            </a:r>
            <a:endParaRPr/>
          </a:p>
          <a:p>
            <a:pPr marL="514350" lvl="0" indent="-514350" algn="l" rtl="0">
              <a:lnSpc>
                <a:spcPct val="90000"/>
              </a:lnSpc>
              <a:spcBef>
                <a:spcPts val="1000"/>
              </a:spcBef>
              <a:spcAft>
                <a:spcPts val="0"/>
              </a:spcAft>
              <a:buClr>
                <a:schemeClr val="dk1"/>
              </a:buClr>
              <a:buSzPts val="2000"/>
              <a:buAutoNum type="arabicPeriod"/>
            </a:pPr>
            <a:r>
              <a:rPr lang="en-US" sz="2000"/>
              <a:t>What does it take for a consumer to submit an opt-out request? Do opt-out processes violate CCPA requirements? </a:t>
            </a:r>
            <a:endParaRPr/>
          </a:p>
          <a:p>
            <a:pPr marL="514350" lvl="0" indent="-514350" algn="l" rtl="0">
              <a:lnSpc>
                <a:spcPct val="90000"/>
              </a:lnSpc>
              <a:spcBef>
                <a:spcPts val="1000"/>
              </a:spcBef>
              <a:spcAft>
                <a:spcPts val="0"/>
              </a:spcAft>
              <a:buClr>
                <a:schemeClr val="dk1"/>
              </a:buClr>
              <a:buSzPts val="2000"/>
              <a:buAutoNum type="arabicPeriod"/>
            </a:pPr>
            <a:r>
              <a:rPr lang="en-US" sz="2000"/>
              <a:t>What types of dark patterns are used in the opt-out process? (Section 5.2) Are these dark patterns violating CCPA requirements or are they exploiting the loopholes that have not been addressed by the CCPA? </a:t>
            </a:r>
            <a:endParaRPr/>
          </a:p>
          <a:p>
            <a:pPr marL="514350" lvl="0" indent="-387350" algn="l" rtl="0">
              <a:lnSpc>
                <a:spcPct val="90000"/>
              </a:lnSpc>
              <a:spcBef>
                <a:spcPts val="1000"/>
              </a:spcBef>
              <a:spcAft>
                <a:spcPts val="0"/>
              </a:spcAft>
              <a:buClr>
                <a:schemeClr val="dk1"/>
              </a:buClr>
              <a:buSzPts val="2000"/>
              <a:buNone/>
            </a:pPr>
            <a:endParaRPr sz="2000"/>
          </a:p>
          <a:p>
            <a:pPr marL="457200" lvl="1" indent="0" algn="l" rtl="0">
              <a:lnSpc>
                <a:spcPct val="90000"/>
              </a:lnSpc>
              <a:spcBef>
                <a:spcPts val="500"/>
              </a:spcBef>
              <a:spcAft>
                <a:spcPts val="0"/>
              </a:spcAft>
              <a:buClr>
                <a:schemeClr val="dk1"/>
              </a:buClr>
              <a:buSzPts val="1600"/>
              <a:buNone/>
            </a:pPr>
            <a:r>
              <a:rPr lang="en-US" sz="1600"/>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6A79E-BD3C-D3ED-A1CB-CFC3A14FC99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000" kern="1200" dirty="0">
                <a:solidFill>
                  <a:schemeClr val="tx1"/>
                </a:solidFill>
                <a:latin typeface="+mn-lt"/>
                <a:ea typeface="+mj-ea"/>
                <a:cs typeface="+mj-cs"/>
              </a:rPr>
              <a:t>Research Questions</a:t>
            </a:r>
          </a:p>
        </p:txBody>
      </p:sp>
      <p:sp>
        <p:nvSpPr>
          <p:cNvPr id="2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1129A0-1E79-EF8E-3A39-B14CF56BF41B}"/>
              </a:ext>
            </a:extLst>
          </p:cNvPr>
          <p:cNvSpPr>
            <a:spLocks/>
          </p:cNvSpPr>
          <p:nvPr/>
        </p:nvSpPr>
        <p:spPr>
          <a:xfrm>
            <a:off x="1219200" y="1895052"/>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
        <p:nvSpPr>
          <p:cNvPr id="7" name="Slide Number Placeholder 6">
            <a:extLst>
              <a:ext uri="{FF2B5EF4-FFF2-40B4-BE49-F238E27FC236}">
                <a16:creationId xmlns:a16="http://schemas.microsoft.com/office/drawing/2014/main" id="{414C73A8-305F-79AE-F591-DD04E2C396C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0B500CC-AB6A-7842-8B05-B4618D9CB5BD}" type="slidenum">
              <a:rPr lang="en-US" smtClean="0"/>
              <a:pPr>
                <a:spcAft>
                  <a:spcPts val="600"/>
                </a:spcAft>
              </a:pPr>
              <a:t>7</a:t>
            </a:fld>
            <a:endParaRPr lang="en-US"/>
          </a:p>
        </p:txBody>
      </p:sp>
      <p:sp>
        <p:nvSpPr>
          <p:cNvPr id="4" name="Content Placeholder 2">
            <a:extLst>
              <a:ext uri="{FF2B5EF4-FFF2-40B4-BE49-F238E27FC236}">
                <a16:creationId xmlns:a16="http://schemas.microsoft.com/office/drawing/2014/main" id="{8FB4EA1F-E69B-E2DA-DEB1-03CDF4FE7792}"/>
              </a:ext>
            </a:extLst>
          </p:cNvPr>
          <p:cNvSpPr txBox="1">
            <a:spLocks/>
          </p:cNvSpPr>
          <p:nvPr/>
        </p:nvSpPr>
        <p:spPr>
          <a:xfrm>
            <a:off x="2040827" y="3192265"/>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5" name="Content Placeholder 2">
            <a:extLst>
              <a:ext uri="{FF2B5EF4-FFF2-40B4-BE49-F238E27FC236}">
                <a16:creationId xmlns:a16="http://schemas.microsoft.com/office/drawing/2014/main" id="{59D8F75B-7BD0-49D1-62AA-5DD862772579}"/>
              </a:ext>
            </a:extLst>
          </p:cNvPr>
          <p:cNvSpPr txBox="1">
            <a:spLocks/>
          </p:cNvSpPr>
          <p:nvPr/>
        </p:nvSpPr>
        <p:spPr>
          <a:xfrm>
            <a:off x="2040827" y="3979102"/>
            <a:ext cx="7606107" cy="5826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6" name="Content Placeholder 2">
            <a:extLst>
              <a:ext uri="{FF2B5EF4-FFF2-40B4-BE49-F238E27FC236}">
                <a16:creationId xmlns:a16="http://schemas.microsoft.com/office/drawing/2014/main" id="{454BF875-7776-6111-FDDA-3BF0CC8E20FA}"/>
              </a:ext>
            </a:extLst>
          </p:cNvPr>
          <p:cNvSpPr txBox="1">
            <a:spLocks/>
          </p:cNvSpPr>
          <p:nvPr/>
        </p:nvSpPr>
        <p:spPr>
          <a:xfrm>
            <a:off x="2040827" y="5165013"/>
            <a:ext cx="7606107" cy="10960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41248">
              <a:spcBef>
                <a:spcPts val="920"/>
              </a:spcBef>
              <a:buNone/>
            </a:pPr>
            <a:endParaRPr lang="en-US" sz="2300" dirty="0"/>
          </a:p>
        </p:txBody>
      </p:sp>
      <p:sp>
        <p:nvSpPr>
          <p:cNvPr id="8" name="Content Placeholder 2">
            <a:extLst>
              <a:ext uri="{FF2B5EF4-FFF2-40B4-BE49-F238E27FC236}">
                <a16:creationId xmlns:a16="http://schemas.microsoft.com/office/drawing/2014/main" id="{C8ADDE06-864B-2073-0C7C-098ABBE6D944}"/>
              </a:ext>
            </a:extLst>
          </p:cNvPr>
          <p:cNvSpPr>
            <a:spLocks/>
          </p:cNvSpPr>
          <p:nvPr/>
        </p:nvSpPr>
        <p:spPr>
          <a:xfrm>
            <a:off x="1219200" y="1900025"/>
            <a:ext cx="9784080" cy="4251960"/>
          </a:xfrm>
          <a:prstGeom prst="rect">
            <a:avLst/>
          </a:prstGeom>
        </p:spPr>
        <p:txBody>
          <a:bodyPr vert="horz" lIns="91440" tIns="45720" rIns="91440" bIns="45720" rtlCol="0">
            <a:noAutofit/>
          </a:bodyPr>
          <a:lstStyle/>
          <a:p>
            <a:pPr indent="-228600">
              <a:spcAft>
                <a:spcPts val="600"/>
              </a:spcAft>
              <a:buFont typeface="Arial" panose="020B0604020202020204" pitchFamily="34" charset="0"/>
              <a:buChar char="•"/>
            </a:pPr>
            <a:r>
              <a:rPr lang="en-US" sz="2800" b="1" dirty="0"/>
              <a:t>RQ1: </a:t>
            </a:r>
            <a:r>
              <a:rPr lang="en-US" sz="2800" dirty="0"/>
              <a:t>How does the implementation of the CCPA’s opt-out requirements change over time?</a:t>
            </a:r>
          </a:p>
          <a:p>
            <a:pPr indent="-228600">
              <a:spcAft>
                <a:spcPts val="600"/>
              </a:spcAft>
              <a:buFont typeface="Arial" panose="020B0604020202020204" pitchFamily="34" charset="0"/>
              <a:buChar char="•"/>
            </a:pPr>
            <a:r>
              <a:rPr lang="en-US" sz="2800" b="1" dirty="0"/>
              <a:t>RQ2: </a:t>
            </a:r>
            <a:r>
              <a:rPr lang="en-US" sz="2800" dirty="0"/>
              <a:t>Are websites complying with the CCPA’s opt-out requirements?  </a:t>
            </a:r>
          </a:p>
          <a:p>
            <a:pPr indent="-228600">
              <a:spcAft>
                <a:spcPts val="600"/>
              </a:spcAft>
              <a:buFont typeface="Arial" panose="020B0604020202020204" pitchFamily="34" charset="0"/>
              <a:buChar char="•"/>
            </a:pPr>
            <a:r>
              <a:rPr lang="en-US" sz="2800" b="1" dirty="0"/>
              <a:t>RQ3: </a:t>
            </a:r>
            <a:r>
              <a:rPr lang="en-US" sz="2800" dirty="0"/>
              <a:t>Do the businesses that implement the opt-out link for the sale and sharing of personal data also let non-Californian consumers opt-out?</a:t>
            </a:r>
          </a:p>
          <a:p>
            <a:pPr indent="-228600">
              <a:spcAft>
                <a:spcPts val="600"/>
              </a:spcAft>
              <a:buFont typeface="Arial" panose="020B0604020202020204" pitchFamily="34" charset="0"/>
              <a:buChar char="•"/>
            </a:pPr>
            <a:r>
              <a:rPr lang="en-US" sz="2800" b="1" dirty="0"/>
              <a:t>RQ4: </a:t>
            </a:r>
            <a:r>
              <a:rPr lang="en-US" sz="2800" dirty="0"/>
              <a:t>Do businesses that fail to provide opt-out links on their home page offer other opt-out methods, </a:t>
            </a:r>
            <a:r>
              <a:rPr lang="en-US" sz="2800" u="sng" dirty="0">
                <a:solidFill>
                  <a:srgbClr val="C00000"/>
                </a:solidFill>
              </a:rPr>
              <a:t>or are they not subject to CCPA?</a:t>
            </a:r>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a:p>
            <a:pPr indent="-228600">
              <a:spcAft>
                <a:spcPts val="600"/>
              </a:spcAft>
              <a:buFont typeface="Arial" panose="020B0604020202020204" pitchFamily="34" charset="0"/>
              <a:buChar char="•"/>
            </a:pPr>
            <a:endParaRPr lang="en-US" sz="2800" dirty="0"/>
          </a:p>
        </p:txBody>
      </p:sp>
    </p:spTree>
    <p:extLst>
      <p:ext uri="{BB962C8B-B14F-4D97-AF65-F5344CB8AC3E}">
        <p14:creationId xmlns:p14="http://schemas.microsoft.com/office/powerpoint/2010/main" val="256015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8" grpId="0" build="allAtOnc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3"/>
          <p:cNvSpPr txBox="1">
            <a:spLocks noGrp="1"/>
          </p:cNvSpPr>
          <p:nvPr>
            <p:ph type="title"/>
          </p:nvPr>
        </p:nvSpPr>
        <p:spPr>
          <a:xfrm>
            <a:off x="838200" y="365125"/>
            <a:ext cx="10515600" cy="1325563"/>
          </a:xfrm>
          <a:prstGeom prst="rect">
            <a:avLst/>
          </a:prstGeom>
          <a:solidFill>
            <a:srgbClr val="FFFFFF"/>
          </a:solidFill>
          <a:ln>
            <a:noFill/>
          </a:ln>
        </p:spPr>
        <p:txBody>
          <a:bodyPr spcFirstLastPara="1" wrap="square" lIns="91425" tIns="45700" rIns="91425" bIns="45700" anchor="ctr" anchorCtr="0">
            <a:normAutofit/>
          </a:bodyPr>
          <a:lstStyle/>
          <a:p>
            <a:r>
              <a:t>Summary Of Findings</a:t>
            </a:r>
          </a:p>
        </p:txBody>
      </p:sp>
      <p:sp>
        <p:nvSpPr>
          <p:cNvPr id="638" name="Google Shape;638;p43"/>
          <p:cNvSpPr txBox="1">
            <a:spLocks noGrp="1"/>
          </p:cNvSpPr>
          <p:nvPr>
            <p:ph type="body" idx="1"/>
          </p:nvPr>
        </p:nvSpPr>
        <p:spPr>
          <a:xfrm>
            <a:off x="838200" y="1825625"/>
            <a:ext cx="4721352" cy="4351338"/>
          </a:xfrm>
          <a:prstGeom prst="rect">
            <a:avLst/>
          </a:prstGeom>
          <a:solidFill>
            <a:srgbClr val="FFFFFF"/>
          </a:solid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sz="2000"/>
              <a:t>RQ1: Can consumers successfully exercise their opt-out rights?</a:t>
            </a:r>
            <a:endParaRPr/>
          </a:p>
          <a:p>
            <a:pPr marL="228600" lvl="0" indent="-228600" algn="l" rtl="0">
              <a:lnSpc>
                <a:spcPct val="90000"/>
              </a:lnSpc>
              <a:spcBef>
                <a:spcPts val="1000"/>
              </a:spcBef>
              <a:spcAft>
                <a:spcPts val="0"/>
              </a:spcAft>
              <a:buClr>
                <a:schemeClr val="dk1"/>
              </a:buClr>
              <a:buSzPct val="100000"/>
              <a:buChar char="•"/>
            </a:pPr>
            <a:r>
              <a:rPr lang="en-US" sz="2000"/>
              <a:t>RQ2: What does it take for a consumer to submit an opt-out request? Do opt-out processes violate CCPA requirements? </a:t>
            </a:r>
            <a:endParaRPr/>
          </a:p>
          <a:p>
            <a:pPr marL="228600" lvl="0" indent="-228600" algn="l" rtl="0">
              <a:lnSpc>
                <a:spcPct val="90000"/>
              </a:lnSpc>
              <a:spcBef>
                <a:spcPts val="1000"/>
              </a:spcBef>
              <a:spcAft>
                <a:spcPts val="0"/>
              </a:spcAft>
              <a:buClr>
                <a:schemeClr val="dk1"/>
              </a:buClr>
              <a:buSzPct val="100000"/>
              <a:buChar char="•"/>
            </a:pPr>
            <a:r>
              <a:rPr lang="en-US" sz="2000"/>
              <a:t>RQ3: What types of dark patterns are used in the opt-out process? Are these dark patterns violating CCPA requirements or are they exploiting the loopholes that have not been addressed by the CCPA?</a:t>
            </a:r>
            <a:endParaRPr/>
          </a:p>
          <a:p>
            <a:pPr marL="228600" lvl="0" indent="-228600" algn="l" rtl="0">
              <a:lnSpc>
                <a:spcPct val="90000"/>
              </a:lnSpc>
              <a:spcBef>
                <a:spcPts val="1000"/>
              </a:spcBef>
              <a:spcAft>
                <a:spcPts val="0"/>
              </a:spcAft>
              <a:buClr>
                <a:schemeClr val="dk1"/>
              </a:buClr>
              <a:buSzPct val="100000"/>
              <a:buChar char="•"/>
            </a:pPr>
            <a:r>
              <a:rPr lang="en-US" sz="2000"/>
              <a:t> RQ4: What are the characteristics of the websites that employ dark patterns?  </a:t>
            </a:r>
            <a:endParaRPr/>
          </a:p>
        </p:txBody>
      </p:sp>
      <p:sp>
        <p:nvSpPr>
          <p:cNvPr id="639" name="Google Shape;639;p43"/>
          <p:cNvSpPr txBox="1">
            <a:spLocks noGrp="1"/>
          </p:cNvSpPr>
          <p:nvPr>
            <p:ph type="body" idx="2"/>
          </p:nvPr>
        </p:nvSpPr>
        <p:spPr>
          <a:xfrm>
            <a:off x="5754624" y="1825625"/>
            <a:ext cx="5599176" cy="4351338"/>
          </a:xfrm>
          <a:prstGeom prst="rect">
            <a:avLst/>
          </a:prstGeom>
          <a:solidFill>
            <a:srgbClr val="FFFFFF"/>
          </a:solid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sz="2000"/>
              <a:t>Nearly 30% of the attempted opt-out requests could not be submitted, did not succeed, or had unclear status updates</a:t>
            </a:r>
            <a:endParaRPr/>
          </a:p>
          <a:p>
            <a:pPr marL="228600" lvl="0" indent="-228600" algn="l" rtl="0">
              <a:lnSpc>
                <a:spcPct val="90000"/>
              </a:lnSpc>
              <a:spcBef>
                <a:spcPts val="1000"/>
              </a:spcBef>
              <a:spcAft>
                <a:spcPts val="0"/>
              </a:spcAft>
              <a:buClr>
                <a:schemeClr val="dk1"/>
              </a:buClr>
              <a:buSzPct val="100000"/>
              <a:buChar char="•"/>
            </a:pPr>
            <a:r>
              <a:rPr lang="en-US" sz="2000"/>
              <a:t>The opt-out process varies widely depending on website categories, opt-out control methods, and third-party platforms handling the opt-out process on behalf of the websites. Some sites allow submission with just a few clicks, while others require a lengthy process and significant personal information.</a:t>
            </a:r>
            <a:endParaRPr/>
          </a:p>
          <a:p>
            <a:pPr marL="228600" lvl="0" indent="-228600" algn="l" rtl="0">
              <a:lnSpc>
                <a:spcPct val="90000"/>
              </a:lnSpc>
              <a:spcBef>
                <a:spcPts val="1000"/>
              </a:spcBef>
              <a:spcAft>
                <a:spcPts val="0"/>
              </a:spcAft>
              <a:buClr>
                <a:schemeClr val="dk1"/>
              </a:buClr>
              <a:buSzPct val="100000"/>
              <a:buChar char="•"/>
            </a:pPr>
            <a:r>
              <a:rPr lang="en-US" sz="2000"/>
              <a:t>Multiple types of dark patterns are found in the opt-out process. Although some dark patterns are clearly prohibited by the CCPA, others are not explicitly addressed by the CCPA.</a:t>
            </a:r>
            <a:endParaRPr/>
          </a:p>
          <a:p>
            <a:pPr marL="228600" lvl="0" indent="-228600" algn="l" rtl="0">
              <a:lnSpc>
                <a:spcPct val="90000"/>
              </a:lnSpc>
              <a:spcBef>
                <a:spcPts val="1000"/>
              </a:spcBef>
              <a:spcAft>
                <a:spcPts val="0"/>
              </a:spcAft>
              <a:buClr>
                <a:schemeClr val="dk1"/>
              </a:buClr>
              <a:buSzPct val="100000"/>
              <a:buChar char="•"/>
            </a:pPr>
            <a:r>
              <a:rPr lang="en-US" sz="2000"/>
              <a:t>Most websites implement at least one type of dark pattern. Sites with different opt-out control methods and third-party platforms tend to exhibit different types of dark patterns.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CE273-9288-7166-A481-0B73F56A2469}"/>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Outline</a:t>
            </a:r>
          </a:p>
        </p:txBody>
      </p:sp>
      <p:sp>
        <p:nvSpPr>
          <p:cNvPr id="47" name="Freeform: Shape 1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8" name="Freeform: Shape 1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1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F6F4EE1-E5D1-9B9B-8D68-5D546CBC4766}"/>
              </a:ext>
            </a:extLst>
          </p:cNvPr>
          <p:cNvGraphicFramePr>
            <a:graphicFrameLocks noGrp="1"/>
          </p:cNvGraphicFramePr>
          <p:nvPr>
            <p:ph idx="1"/>
            <p:extLst>
              <p:ext uri="{D42A27DB-BD31-4B8C-83A1-F6EECF244321}">
                <p14:modId xmlns:p14="http://schemas.microsoft.com/office/powerpoint/2010/main" val="613965643"/>
              </p:ext>
            </p:extLst>
          </p:nvPr>
        </p:nvGraphicFramePr>
        <p:xfrm>
          <a:off x="1093694" y="2425605"/>
          <a:ext cx="10260106" cy="33715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BBE4740-83A4-FF0E-DDF2-4E70C5AB7386}"/>
              </a:ext>
            </a:extLst>
          </p:cNvPr>
          <p:cNvSpPr>
            <a:spLocks noGrp="1"/>
          </p:cNvSpPr>
          <p:nvPr>
            <p:ph type="sldNum" sz="quarter" idx="12"/>
          </p:nvPr>
        </p:nvSpPr>
        <p:spPr/>
        <p:txBody>
          <a:bodyPr/>
          <a:lstStyle/>
          <a:p>
            <a:fld id="{00B500CC-AB6A-7842-8B05-B4618D9CB5BD}" type="slidenum">
              <a:rPr lang="en-US" smtClean="0"/>
              <a:t>8</a:t>
            </a:fld>
            <a:endParaRPr lang="en-US"/>
          </a:p>
        </p:txBody>
      </p:sp>
    </p:spTree>
    <p:extLst>
      <p:ext uri="{BB962C8B-B14F-4D97-AF65-F5344CB8AC3E}">
        <p14:creationId xmlns:p14="http://schemas.microsoft.com/office/powerpoint/2010/main" val="87601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1024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8A8C99-8059-3EBF-C9BC-329E987DC21F}"/>
              </a:ext>
            </a:extLst>
          </p:cNvPr>
          <p:cNvSpPr>
            <a:spLocks noGrp="1"/>
          </p:cNvSpPr>
          <p:nvPr>
            <p:ph type="title"/>
          </p:nvPr>
        </p:nvSpPr>
        <p:spPr>
          <a:xfrm>
            <a:off x="1331088" y="565739"/>
            <a:ext cx="9745883" cy="1124949"/>
          </a:xfrm>
        </p:spPr>
        <p:txBody>
          <a:bodyPr>
            <a:normAutofit/>
          </a:bodyPr>
          <a:lstStyle/>
          <a:p>
            <a:r>
              <a:rPr lang="en-US" sz="4000" dirty="0">
                <a:solidFill>
                  <a:schemeClr val="bg1"/>
                </a:solidFill>
                <a:latin typeface="+mn-lt"/>
              </a:rPr>
              <a:t>A. Vantage Point  &amp; Dataset Selection</a:t>
            </a:r>
          </a:p>
        </p:txBody>
      </p:sp>
      <p:sp>
        <p:nvSpPr>
          <p:cNvPr id="10249" name="Freeform: Shape 1024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0251" name="Freeform: Shape 1025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5" name="Rectangle 1025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7" name="Rectangle 1025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191FE76-C917-5C88-015F-A661C81FE827}"/>
              </a:ext>
            </a:extLst>
          </p:cNvPr>
          <p:cNvSpPr>
            <a:spLocks noGrp="1"/>
          </p:cNvSpPr>
          <p:nvPr>
            <p:ph type="sldNum" sz="quarter" idx="12"/>
          </p:nvPr>
        </p:nvSpPr>
        <p:spPr/>
        <p:txBody>
          <a:bodyPr/>
          <a:lstStyle/>
          <a:p>
            <a:fld id="{00B500CC-AB6A-7842-8B05-B4618D9CB5BD}" type="slidenum">
              <a:rPr lang="en-US" smtClean="0"/>
              <a:t>9</a:t>
            </a:fld>
            <a:endParaRPr lang="en-US"/>
          </a:p>
        </p:txBody>
      </p:sp>
      <p:pic>
        <p:nvPicPr>
          <p:cNvPr id="13" name="Graphic 12" descr="Marker with solid fill">
            <a:extLst>
              <a:ext uri="{FF2B5EF4-FFF2-40B4-BE49-F238E27FC236}">
                <a16:creationId xmlns:a16="http://schemas.microsoft.com/office/drawing/2014/main" id="{72AA9BB0-5CEC-FE47-10CC-5E9B51BA1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154590"/>
            <a:ext cx="672527" cy="672527"/>
          </a:xfrm>
          <a:prstGeom prst="rect">
            <a:avLst/>
          </a:prstGeom>
        </p:spPr>
      </p:pic>
      <p:sp>
        <p:nvSpPr>
          <p:cNvPr id="16" name="TextBox 15">
            <a:extLst>
              <a:ext uri="{FF2B5EF4-FFF2-40B4-BE49-F238E27FC236}">
                <a16:creationId xmlns:a16="http://schemas.microsoft.com/office/drawing/2014/main" id="{25E475FA-21C1-A99E-C0AB-83002F2B630C}"/>
              </a:ext>
            </a:extLst>
          </p:cNvPr>
          <p:cNvSpPr txBox="1"/>
          <p:nvPr/>
        </p:nvSpPr>
        <p:spPr>
          <a:xfrm>
            <a:off x="2749893" y="2362281"/>
            <a:ext cx="6348832" cy="523220"/>
          </a:xfrm>
          <a:prstGeom prst="rect">
            <a:avLst/>
          </a:prstGeom>
          <a:noFill/>
        </p:spPr>
        <p:txBody>
          <a:bodyPr wrap="square" rtlCol="0">
            <a:spAutoFit/>
          </a:bodyPr>
          <a:lstStyle/>
          <a:p>
            <a:r>
              <a:rPr lang="en-US" sz="2800" dirty="0"/>
              <a:t>1/1/2020</a:t>
            </a:r>
          </a:p>
        </p:txBody>
      </p:sp>
      <p:sp>
        <p:nvSpPr>
          <p:cNvPr id="24" name="TextBox 23">
            <a:extLst>
              <a:ext uri="{FF2B5EF4-FFF2-40B4-BE49-F238E27FC236}">
                <a16:creationId xmlns:a16="http://schemas.microsoft.com/office/drawing/2014/main" id="{2A5B5A1D-42CE-6ADA-EDE6-CE8DA543F594}"/>
              </a:ext>
            </a:extLst>
          </p:cNvPr>
          <p:cNvSpPr txBox="1"/>
          <p:nvPr/>
        </p:nvSpPr>
        <p:spPr>
          <a:xfrm>
            <a:off x="1843442" y="2362281"/>
            <a:ext cx="842962" cy="523220"/>
          </a:xfrm>
          <a:prstGeom prst="rect">
            <a:avLst/>
          </a:prstGeom>
          <a:noFill/>
        </p:spPr>
        <p:txBody>
          <a:bodyPr wrap="square" rtlCol="0">
            <a:spAutoFit/>
          </a:bodyPr>
          <a:lstStyle/>
          <a:p>
            <a:r>
              <a:rPr lang="en-US" sz="2800" dirty="0"/>
              <a:t>CA</a:t>
            </a:r>
          </a:p>
        </p:txBody>
      </p:sp>
      <p:pic>
        <p:nvPicPr>
          <p:cNvPr id="25" name="Graphic 24" descr="Marker with solid fill">
            <a:extLst>
              <a:ext uri="{FF2B5EF4-FFF2-40B4-BE49-F238E27FC236}">
                <a16:creationId xmlns:a16="http://schemas.microsoft.com/office/drawing/2014/main" id="{F42469A7-6D8D-7569-6243-53B2BE4DC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2731911"/>
            <a:ext cx="672527" cy="672527"/>
          </a:xfrm>
          <a:prstGeom prst="rect">
            <a:avLst/>
          </a:prstGeom>
        </p:spPr>
      </p:pic>
      <p:sp>
        <p:nvSpPr>
          <p:cNvPr id="26" name="TextBox 25">
            <a:extLst>
              <a:ext uri="{FF2B5EF4-FFF2-40B4-BE49-F238E27FC236}">
                <a16:creationId xmlns:a16="http://schemas.microsoft.com/office/drawing/2014/main" id="{2F24894A-98E7-3D96-494E-B41FAEBE8523}"/>
              </a:ext>
            </a:extLst>
          </p:cNvPr>
          <p:cNvSpPr txBox="1"/>
          <p:nvPr/>
        </p:nvSpPr>
        <p:spPr>
          <a:xfrm>
            <a:off x="2719582" y="2933187"/>
            <a:ext cx="6348832" cy="523220"/>
          </a:xfrm>
          <a:prstGeom prst="rect">
            <a:avLst/>
          </a:prstGeom>
          <a:noFill/>
        </p:spPr>
        <p:txBody>
          <a:bodyPr wrap="square" rtlCol="0">
            <a:spAutoFit/>
          </a:bodyPr>
          <a:lstStyle/>
          <a:p>
            <a:r>
              <a:rPr lang="en-US" sz="2800" dirty="0"/>
              <a:t>1/1/2023</a:t>
            </a:r>
          </a:p>
        </p:txBody>
      </p:sp>
      <p:sp>
        <p:nvSpPr>
          <p:cNvPr id="27" name="TextBox 26">
            <a:extLst>
              <a:ext uri="{FF2B5EF4-FFF2-40B4-BE49-F238E27FC236}">
                <a16:creationId xmlns:a16="http://schemas.microsoft.com/office/drawing/2014/main" id="{A73E6358-5D1D-60C6-FE13-907B37539A39}"/>
              </a:ext>
            </a:extLst>
          </p:cNvPr>
          <p:cNvSpPr txBox="1"/>
          <p:nvPr/>
        </p:nvSpPr>
        <p:spPr>
          <a:xfrm>
            <a:off x="1843442" y="2939602"/>
            <a:ext cx="842962" cy="523220"/>
          </a:xfrm>
          <a:prstGeom prst="rect">
            <a:avLst/>
          </a:prstGeom>
          <a:noFill/>
        </p:spPr>
        <p:txBody>
          <a:bodyPr wrap="square" rtlCol="0">
            <a:spAutoFit/>
          </a:bodyPr>
          <a:lstStyle/>
          <a:p>
            <a:r>
              <a:rPr lang="en-US" sz="2800" dirty="0"/>
              <a:t>VA</a:t>
            </a:r>
          </a:p>
        </p:txBody>
      </p:sp>
      <p:pic>
        <p:nvPicPr>
          <p:cNvPr id="28" name="Graphic 27" descr="Marker with solid fill">
            <a:extLst>
              <a:ext uri="{FF2B5EF4-FFF2-40B4-BE49-F238E27FC236}">
                <a16:creationId xmlns:a16="http://schemas.microsoft.com/office/drawing/2014/main" id="{4810D65F-757C-4B76-24EC-5A1D2B5150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309232"/>
            <a:ext cx="672527" cy="672527"/>
          </a:xfrm>
          <a:prstGeom prst="rect">
            <a:avLst/>
          </a:prstGeom>
        </p:spPr>
      </p:pic>
      <p:sp>
        <p:nvSpPr>
          <p:cNvPr id="29" name="TextBox 28">
            <a:extLst>
              <a:ext uri="{FF2B5EF4-FFF2-40B4-BE49-F238E27FC236}">
                <a16:creationId xmlns:a16="http://schemas.microsoft.com/office/drawing/2014/main" id="{7584D800-38B2-5E44-2FA5-E2B2BD300FA3}"/>
              </a:ext>
            </a:extLst>
          </p:cNvPr>
          <p:cNvSpPr txBox="1"/>
          <p:nvPr/>
        </p:nvSpPr>
        <p:spPr>
          <a:xfrm>
            <a:off x="2714980" y="3516923"/>
            <a:ext cx="6348832" cy="523220"/>
          </a:xfrm>
          <a:prstGeom prst="rect">
            <a:avLst/>
          </a:prstGeom>
          <a:noFill/>
        </p:spPr>
        <p:txBody>
          <a:bodyPr wrap="square" rtlCol="0">
            <a:spAutoFit/>
          </a:bodyPr>
          <a:lstStyle/>
          <a:p>
            <a:r>
              <a:rPr lang="en-US" sz="2800" dirty="0"/>
              <a:t>7/1/2023</a:t>
            </a:r>
          </a:p>
        </p:txBody>
      </p:sp>
      <p:sp>
        <p:nvSpPr>
          <p:cNvPr id="30" name="TextBox 29">
            <a:extLst>
              <a:ext uri="{FF2B5EF4-FFF2-40B4-BE49-F238E27FC236}">
                <a16:creationId xmlns:a16="http://schemas.microsoft.com/office/drawing/2014/main" id="{59776CFE-8192-C7FB-4359-4FC811D96696}"/>
              </a:ext>
            </a:extLst>
          </p:cNvPr>
          <p:cNvSpPr txBox="1"/>
          <p:nvPr/>
        </p:nvSpPr>
        <p:spPr>
          <a:xfrm>
            <a:off x="1843442" y="3516923"/>
            <a:ext cx="842962" cy="523220"/>
          </a:xfrm>
          <a:prstGeom prst="rect">
            <a:avLst/>
          </a:prstGeom>
          <a:noFill/>
        </p:spPr>
        <p:txBody>
          <a:bodyPr wrap="square" rtlCol="0">
            <a:spAutoFit/>
          </a:bodyPr>
          <a:lstStyle/>
          <a:p>
            <a:r>
              <a:rPr lang="en-US" sz="2800" dirty="0"/>
              <a:t>CO</a:t>
            </a:r>
          </a:p>
        </p:txBody>
      </p:sp>
      <p:pic>
        <p:nvPicPr>
          <p:cNvPr id="31" name="Graphic 30" descr="Marker with solid fill">
            <a:extLst>
              <a:ext uri="{FF2B5EF4-FFF2-40B4-BE49-F238E27FC236}">
                <a16:creationId xmlns:a16="http://schemas.microsoft.com/office/drawing/2014/main" id="{6E02EEA5-A194-B80C-F7BC-87FD9FFD5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3886553"/>
            <a:ext cx="672527" cy="672527"/>
          </a:xfrm>
          <a:prstGeom prst="rect">
            <a:avLst/>
          </a:prstGeom>
        </p:spPr>
      </p:pic>
      <p:pic>
        <p:nvPicPr>
          <p:cNvPr id="32" name="Graphic 31" descr="Marker with solid fill">
            <a:extLst>
              <a:ext uri="{FF2B5EF4-FFF2-40B4-BE49-F238E27FC236}">
                <a16:creationId xmlns:a16="http://schemas.microsoft.com/office/drawing/2014/main" id="{27C5675B-DE58-D82B-F02F-26F8E122D9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1088" y="4463874"/>
            <a:ext cx="672527" cy="672527"/>
          </a:xfrm>
          <a:prstGeom prst="rect">
            <a:avLst/>
          </a:prstGeom>
        </p:spPr>
      </p:pic>
      <p:sp>
        <p:nvSpPr>
          <p:cNvPr id="33" name="TextBox 32">
            <a:extLst>
              <a:ext uri="{FF2B5EF4-FFF2-40B4-BE49-F238E27FC236}">
                <a16:creationId xmlns:a16="http://schemas.microsoft.com/office/drawing/2014/main" id="{F0945487-75AD-EB2A-A7E6-1E6511D1A4C9}"/>
              </a:ext>
            </a:extLst>
          </p:cNvPr>
          <p:cNvSpPr txBox="1"/>
          <p:nvPr/>
        </p:nvSpPr>
        <p:spPr>
          <a:xfrm>
            <a:off x="1843442" y="4094244"/>
            <a:ext cx="842962" cy="523220"/>
          </a:xfrm>
          <a:prstGeom prst="rect">
            <a:avLst/>
          </a:prstGeom>
          <a:noFill/>
        </p:spPr>
        <p:txBody>
          <a:bodyPr wrap="square" rtlCol="0">
            <a:spAutoFit/>
          </a:bodyPr>
          <a:lstStyle/>
          <a:p>
            <a:r>
              <a:rPr lang="en-US" sz="2800" dirty="0"/>
              <a:t>UT</a:t>
            </a:r>
          </a:p>
        </p:txBody>
      </p:sp>
      <p:sp>
        <p:nvSpPr>
          <p:cNvPr id="34" name="TextBox 33">
            <a:extLst>
              <a:ext uri="{FF2B5EF4-FFF2-40B4-BE49-F238E27FC236}">
                <a16:creationId xmlns:a16="http://schemas.microsoft.com/office/drawing/2014/main" id="{CB3FE0C5-4D9F-B389-88CE-9B32A8B8A900}"/>
              </a:ext>
            </a:extLst>
          </p:cNvPr>
          <p:cNvSpPr txBox="1"/>
          <p:nvPr/>
        </p:nvSpPr>
        <p:spPr>
          <a:xfrm>
            <a:off x="1843442" y="4671565"/>
            <a:ext cx="842962" cy="523220"/>
          </a:xfrm>
          <a:prstGeom prst="rect">
            <a:avLst/>
          </a:prstGeom>
          <a:noFill/>
        </p:spPr>
        <p:txBody>
          <a:bodyPr wrap="square" rtlCol="0">
            <a:spAutoFit/>
          </a:bodyPr>
          <a:lstStyle/>
          <a:p>
            <a:r>
              <a:rPr lang="en-US" sz="2800" dirty="0"/>
              <a:t>IL</a:t>
            </a:r>
          </a:p>
        </p:txBody>
      </p:sp>
      <p:sp>
        <p:nvSpPr>
          <p:cNvPr id="35" name="TextBox 34">
            <a:extLst>
              <a:ext uri="{FF2B5EF4-FFF2-40B4-BE49-F238E27FC236}">
                <a16:creationId xmlns:a16="http://schemas.microsoft.com/office/drawing/2014/main" id="{1CFB4873-C524-B9E3-16DA-155BCB18D3B8}"/>
              </a:ext>
            </a:extLst>
          </p:cNvPr>
          <p:cNvSpPr txBox="1"/>
          <p:nvPr/>
        </p:nvSpPr>
        <p:spPr>
          <a:xfrm>
            <a:off x="2738721" y="4129574"/>
            <a:ext cx="6348832" cy="523220"/>
          </a:xfrm>
          <a:prstGeom prst="rect">
            <a:avLst/>
          </a:prstGeom>
          <a:noFill/>
        </p:spPr>
        <p:txBody>
          <a:bodyPr wrap="square" rtlCol="0">
            <a:spAutoFit/>
          </a:bodyPr>
          <a:lstStyle/>
          <a:p>
            <a:r>
              <a:rPr lang="en-US" sz="2800" dirty="0"/>
              <a:t>12/31/2023</a:t>
            </a:r>
          </a:p>
        </p:txBody>
      </p:sp>
      <p:sp>
        <p:nvSpPr>
          <p:cNvPr id="36" name="TextBox 35">
            <a:extLst>
              <a:ext uri="{FF2B5EF4-FFF2-40B4-BE49-F238E27FC236}">
                <a16:creationId xmlns:a16="http://schemas.microsoft.com/office/drawing/2014/main" id="{CE95221E-9E90-6442-C2B9-8BA3B6EA536C}"/>
              </a:ext>
            </a:extLst>
          </p:cNvPr>
          <p:cNvSpPr txBox="1"/>
          <p:nvPr/>
        </p:nvSpPr>
        <p:spPr>
          <a:xfrm>
            <a:off x="2738721" y="4654976"/>
            <a:ext cx="6348832" cy="523220"/>
          </a:xfrm>
          <a:prstGeom prst="rect">
            <a:avLst/>
          </a:prstGeom>
          <a:noFill/>
        </p:spPr>
        <p:txBody>
          <a:bodyPr wrap="square" rtlCol="0">
            <a:spAutoFit/>
          </a:bodyPr>
          <a:lstStyle/>
          <a:p>
            <a:r>
              <a:rPr lang="en-US" sz="2800" dirty="0"/>
              <a:t>No state-specific privacy laws</a:t>
            </a:r>
          </a:p>
        </p:txBody>
      </p:sp>
    </p:spTree>
    <p:extLst>
      <p:ext uri="{BB962C8B-B14F-4D97-AF65-F5344CB8AC3E}">
        <p14:creationId xmlns:p14="http://schemas.microsoft.com/office/powerpoint/2010/main" val="2327780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14535</TotalTime>
  <Words>8856</Words>
  <Application>Microsoft Macintosh PowerPoint</Application>
  <PresentationFormat>Widescreen</PresentationFormat>
  <Paragraphs>733</Paragraphs>
  <Slides>70</Slides>
  <Notes>70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Calibri Light</vt:lpstr>
      <vt:lpstr>Office Theme</vt:lpstr>
      <vt:lpstr>Measuring Compliance with the California Consumer Privacy Act Over Space and Time</vt:lpstr>
      <vt:lpstr>Where Does Our Data Go?</vt:lpstr>
      <vt:lpstr>Potential harms to consumers</vt:lpstr>
      <vt:lpstr>The California Consumer Privacy Act</vt:lpstr>
      <vt:lpstr>Who is subject to the CCPA?  </vt:lpstr>
      <vt:lpstr>Opt-out Methods</vt:lpstr>
      <vt:lpstr>Research Questions</vt:lpstr>
      <vt:lpstr>Outline</vt:lpstr>
      <vt:lpstr>A. Vantage Point  &amp; Dataset Selection</vt:lpstr>
      <vt:lpstr>A. Vantage Point &amp; Dataset Selection</vt:lpstr>
      <vt:lpstr>B. Methodology</vt:lpstr>
      <vt:lpstr>B. Methodology</vt:lpstr>
      <vt:lpstr>Verify methods</vt:lpstr>
      <vt:lpstr>Verify methods</vt:lpstr>
      <vt:lpstr>Outline</vt:lpstr>
      <vt:lpstr>Research Questions</vt:lpstr>
      <vt:lpstr>PowerPoint Presentation</vt:lpstr>
      <vt:lpstr>Research Questions</vt:lpstr>
      <vt:lpstr>Opt-out Methods</vt:lpstr>
      <vt:lpstr>PowerPoint Presentation</vt:lpstr>
      <vt:lpstr>Research Questions</vt:lpstr>
      <vt:lpstr>RQ3:  Do the businesses that implement the opt-out link also let non-Californian consumers opt-out?</vt:lpstr>
      <vt:lpstr>Research Questions</vt:lpstr>
      <vt:lpstr>PowerPoint Presentation</vt:lpstr>
      <vt:lpstr>PowerPoint Presentation</vt:lpstr>
      <vt:lpstr>RQ4:  Do businesses that fail to provide opt-out links on their home page offer other opt-out methods, or are they not subject to CCPA? </vt:lpstr>
      <vt:lpstr>PowerPoint Presentation</vt:lpstr>
      <vt:lpstr>D. Limitations</vt:lpstr>
      <vt:lpstr>Summary</vt:lpstr>
      <vt:lpstr>Future direction</vt:lpstr>
      <vt:lpstr>Dark Patterns in the Opt-Out Process And Compliance with The California Consumer Privacy Act (CCPA)</vt:lpstr>
      <vt:lpstr>Summary Of Findings</vt:lpstr>
      <vt:lpstr>The California Consumer Privacy Act (CCPA)</vt:lpstr>
      <vt:lpstr>The California Privacy Right Acts (CPRA)</vt:lpstr>
      <vt:lpstr>CCPA Opt-Out Requirements</vt:lpstr>
      <vt:lpstr>Research Questions</vt:lpstr>
      <vt:lpstr>Outline</vt:lpstr>
      <vt:lpstr>Dataset Selection</vt:lpstr>
      <vt:lpstr>Method</vt:lpstr>
      <vt:lpstr>Opt-Out Metrics</vt:lpstr>
      <vt:lpstr>Opt-Out Control Methods</vt:lpstr>
      <vt:lpstr>Dark Patterns Taxonomy Development</vt:lpstr>
      <vt:lpstr>Data Collection &amp; Labelling Process</vt:lpstr>
      <vt:lpstr>Follow-Up Process</vt:lpstr>
      <vt:lpstr>Findings</vt:lpstr>
      <vt:lpstr>RQ1: Can Consumers Successfully Exercise Their Opt-Out Rights? </vt:lpstr>
      <vt:lpstr>PowerPoint Presentation</vt:lpstr>
      <vt:lpstr>Opt-Out Request Outcomes</vt:lpstr>
      <vt:lpstr>Opt-Out Request Outcomes</vt:lpstr>
      <vt:lpstr>Opt-Out Request Outcomes</vt:lpstr>
      <vt:lpstr>RQ2: What Does It Take For A Consumer To Submit An Opt-Out Request?</vt:lpstr>
      <vt:lpstr>Opt-Out Control Methods</vt:lpstr>
      <vt:lpstr>Number Of Clicks</vt:lpstr>
      <vt:lpstr>Personal Information Required</vt:lpstr>
      <vt:lpstr>Do Opt-Out Processes Violate Ccpa Requirements?</vt:lpstr>
      <vt:lpstr>RQ3: What Types Of Dark Patterns Are Used In The Opt-Out Process?  </vt:lpstr>
      <vt:lpstr>Obstruction</vt:lpstr>
      <vt:lpstr>Obstruction</vt:lpstr>
      <vt:lpstr>Interface Interference</vt:lpstr>
      <vt:lpstr>Misdirection</vt:lpstr>
      <vt:lpstr>RQ3: Are These Dark Patterns Violating CCPA Requirements Or Are They Exploiting The Loopholes That Have Not Been Addressed By The CCPA?    </vt:lpstr>
      <vt:lpstr>PowerPoint Presentation</vt:lpstr>
      <vt:lpstr>RQ4: What Are The Characteristics Of Websites That Employ Dark Patterns?    </vt:lpstr>
      <vt:lpstr>Prevalence Of Dark Patterns</vt:lpstr>
      <vt:lpstr>Prevalence Of Dark Patterns</vt:lpstr>
      <vt:lpstr>Distribution Of Dark Patterns Across Opt-Out Control Methods</vt:lpstr>
      <vt:lpstr>Distribution Of Dark Patterns Across Third-Party Platforms</vt:lpstr>
      <vt:lpstr>Discussion</vt:lpstr>
      <vt:lpstr>Conclusions</vt:lpstr>
      <vt:lpstr>Summary Of Findings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Compliance with the California Consumer Privacy Act  Over Space and Time</dc:title>
  <dc:creator>Van Tran</dc:creator>
  <cp:lastModifiedBy>Nick Feamster</cp:lastModifiedBy>
  <cp:revision>30</cp:revision>
  <cp:lastPrinted>2024-06-04T13:31:04Z</cp:lastPrinted>
  <dcterms:created xsi:type="dcterms:W3CDTF">2024-03-26T12:37:13Z</dcterms:created>
  <dcterms:modified xsi:type="dcterms:W3CDTF">2024-11-13T23:30:51Z</dcterms:modified>
</cp:coreProperties>
</file>